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08" r:id="rId1"/>
    <p:sldMasterId id="2147483920" r:id="rId2"/>
  </p:sldMasterIdLst>
  <p:notesMasterIdLst>
    <p:notesMasterId r:id="rId88"/>
  </p:notesMasterIdLst>
  <p:handoutMasterIdLst>
    <p:handoutMasterId r:id="rId89"/>
  </p:handoutMasterIdLst>
  <p:sldIdLst>
    <p:sldId id="286" r:id="rId3"/>
    <p:sldId id="485" r:id="rId4"/>
    <p:sldId id="294" r:id="rId5"/>
    <p:sldId id="269" r:id="rId6"/>
    <p:sldId id="290" r:id="rId7"/>
    <p:sldId id="435" r:id="rId8"/>
    <p:sldId id="440" r:id="rId9"/>
    <p:sldId id="295" r:id="rId10"/>
    <p:sldId id="302" r:id="rId11"/>
    <p:sldId id="441" r:id="rId12"/>
    <p:sldId id="300" r:id="rId13"/>
    <p:sldId id="301" r:id="rId14"/>
    <p:sldId id="374" r:id="rId15"/>
    <p:sldId id="375" r:id="rId16"/>
    <p:sldId id="327" r:id="rId17"/>
    <p:sldId id="328" r:id="rId18"/>
    <p:sldId id="332" r:id="rId19"/>
    <p:sldId id="333" r:id="rId20"/>
    <p:sldId id="373" r:id="rId21"/>
    <p:sldId id="354" r:id="rId22"/>
    <p:sldId id="355" r:id="rId23"/>
    <p:sldId id="356" r:id="rId24"/>
    <p:sldId id="357" r:id="rId25"/>
    <p:sldId id="359" r:id="rId26"/>
    <p:sldId id="360" r:id="rId27"/>
    <p:sldId id="361" r:id="rId28"/>
    <p:sldId id="393" r:id="rId29"/>
    <p:sldId id="394" r:id="rId30"/>
    <p:sldId id="362" r:id="rId31"/>
    <p:sldId id="363" r:id="rId32"/>
    <p:sldId id="369" r:id="rId33"/>
    <p:sldId id="420" r:id="rId34"/>
    <p:sldId id="396" r:id="rId35"/>
    <p:sldId id="443" r:id="rId36"/>
    <p:sldId id="397" r:id="rId37"/>
    <p:sldId id="398" r:id="rId38"/>
    <p:sldId id="444" r:id="rId39"/>
    <p:sldId id="445" r:id="rId40"/>
    <p:sldId id="446" r:id="rId41"/>
    <p:sldId id="447" r:id="rId42"/>
    <p:sldId id="448" r:id="rId43"/>
    <p:sldId id="449" r:id="rId44"/>
    <p:sldId id="450" r:id="rId45"/>
    <p:sldId id="454" r:id="rId46"/>
    <p:sldId id="451" r:id="rId47"/>
    <p:sldId id="488" r:id="rId48"/>
    <p:sldId id="424" r:id="rId49"/>
    <p:sldId id="427" r:id="rId50"/>
    <p:sldId id="452" r:id="rId51"/>
    <p:sldId id="453" r:id="rId52"/>
    <p:sldId id="425" r:id="rId53"/>
    <p:sldId id="419" r:id="rId54"/>
    <p:sldId id="433" r:id="rId55"/>
    <p:sldId id="442" r:id="rId56"/>
    <p:sldId id="432" r:id="rId57"/>
    <p:sldId id="455" r:id="rId58"/>
    <p:sldId id="456" r:id="rId59"/>
    <p:sldId id="457" r:id="rId60"/>
    <p:sldId id="489" r:id="rId61"/>
    <p:sldId id="491" r:id="rId62"/>
    <p:sldId id="490" r:id="rId63"/>
    <p:sldId id="463" r:id="rId64"/>
    <p:sldId id="458" r:id="rId65"/>
    <p:sldId id="492" r:id="rId66"/>
    <p:sldId id="493" r:id="rId67"/>
    <p:sldId id="499" r:id="rId68"/>
    <p:sldId id="500" r:id="rId69"/>
    <p:sldId id="501" r:id="rId70"/>
    <p:sldId id="502" r:id="rId71"/>
    <p:sldId id="504" r:id="rId72"/>
    <p:sldId id="506" r:id="rId73"/>
    <p:sldId id="510" r:id="rId74"/>
    <p:sldId id="508" r:id="rId75"/>
    <p:sldId id="509" r:id="rId76"/>
    <p:sldId id="486" r:id="rId77"/>
    <p:sldId id="460" r:id="rId78"/>
    <p:sldId id="462" r:id="rId79"/>
    <p:sldId id="503" r:id="rId80"/>
    <p:sldId id="461" r:id="rId81"/>
    <p:sldId id="464" r:id="rId82"/>
    <p:sldId id="480" r:id="rId83"/>
    <p:sldId id="487" r:id="rId84"/>
    <p:sldId id="511" r:id="rId85"/>
    <p:sldId id="512" r:id="rId86"/>
    <p:sldId id="340" r:id="rId87"/>
  </p:sldIdLst>
  <p:sldSz cx="12192000" cy="6858000"/>
  <p:notesSz cx="7315200" cy="9601200"/>
  <p:defaultTex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Alapértelmezett szakasz" id="{71165E2B-593B-4AF5-BED9-F72755C2D645}">
          <p14:sldIdLst>
            <p14:sldId id="286"/>
            <p14:sldId id="485"/>
          </p14:sldIdLst>
        </p14:section>
        <p14:section name="SMT bevezető" id="{28AC7C07-57A9-4FC9-A045-D1F6B45870C6}">
          <p14:sldIdLst>
            <p14:sldId id="294"/>
            <p14:sldId id="269"/>
            <p14:sldId id="290"/>
            <p14:sldId id="435"/>
            <p14:sldId id="440"/>
            <p14:sldId id="295"/>
            <p14:sldId id="302"/>
            <p14:sldId id="441"/>
            <p14:sldId id="300"/>
            <p14:sldId id="301"/>
            <p14:sldId id="374"/>
            <p14:sldId id="375"/>
          </p14:sldIdLst>
        </p14:section>
        <p14:section name="Szintaktikai fordítás" id="{700A33F6-306D-443B-9BDB-F7EF68D8F6B3}">
          <p14:sldIdLst/>
        </p14:section>
        <p14:section name="Saját kutatás" id="{D43CFDBF-A79E-4324-AC62-76103C080A72}">
          <p14:sldIdLst>
            <p14:sldId id="327"/>
          </p14:sldIdLst>
        </p14:section>
        <p14:section name="Cigány fordítás" id="{B429B540-2F96-45C7-A537-B6AC3A14540E}">
          <p14:sldIdLst>
            <p14:sldId id="328"/>
            <p14:sldId id="332"/>
            <p14:sldId id="333"/>
          </p14:sldIdLst>
        </p14:section>
        <p14:section name="Morfémaalapú átrendezés" id="{B787316A-0934-49B2-91B6-9E310DEBC86A}">
          <p14:sldIdLst>
            <p14:sldId id="373"/>
            <p14:sldId id="354"/>
            <p14:sldId id="355"/>
            <p14:sldId id="356"/>
            <p14:sldId id="357"/>
            <p14:sldId id="359"/>
            <p14:sldId id="360"/>
            <p14:sldId id="361"/>
            <p14:sldId id="393"/>
            <p14:sldId id="394"/>
            <p14:sldId id="362"/>
            <p14:sldId id="363"/>
            <p14:sldId id="369"/>
          </p14:sldIdLst>
        </p14:section>
        <p14:section name="Neurháló fordítás" id="{C7C39FB3-F8A6-4B4A-9383-98BFC631D8B5}">
          <p14:sldIdLst>
            <p14:sldId id="420"/>
            <p14:sldId id="396"/>
            <p14:sldId id="443"/>
            <p14:sldId id="397"/>
            <p14:sldId id="398"/>
            <p14:sldId id="444"/>
            <p14:sldId id="445"/>
            <p14:sldId id="446"/>
            <p14:sldId id="447"/>
            <p14:sldId id="448"/>
            <p14:sldId id="449"/>
            <p14:sldId id="450"/>
            <p14:sldId id="454"/>
            <p14:sldId id="451"/>
            <p14:sldId id="488"/>
            <p14:sldId id="424"/>
            <p14:sldId id="427"/>
            <p14:sldId id="452"/>
            <p14:sldId id="453"/>
            <p14:sldId id="425"/>
            <p14:sldId id="419"/>
            <p14:sldId id="433"/>
            <p14:sldId id="442"/>
            <p14:sldId id="432"/>
            <p14:sldId id="455"/>
            <p14:sldId id="456"/>
            <p14:sldId id="457"/>
            <p14:sldId id="489"/>
            <p14:sldId id="491"/>
            <p14:sldId id="490"/>
            <p14:sldId id="463"/>
            <p14:sldId id="458"/>
          </p14:sldIdLst>
        </p14:section>
        <p14:section name="Facebook multiling" id="{74AE343F-01FC-4011-A5D2-57E581F6D513}">
          <p14:sldIdLst>
            <p14:sldId id="492"/>
            <p14:sldId id="493"/>
          </p14:sldIdLst>
        </p14:section>
        <p14:section name="NYTUD results" id="{06F5078E-EFA9-469F-88E8-F6BFA2BC1FAE}">
          <p14:sldIdLst>
            <p14:sldId id="499"/>
            <p14:sldId id="500"/>
            <p14:sldId id="501"/>
            <p14:sldId id="502"/>
            <p14:sldId id="504"/>
          </p14:sldIdLst>
        </p14:section>
        <p14:section name="GPT3" id="{2419CCE1-F70E-4029-9704-FBA99CE98086}">
          <p14:sldIdLst>
            <p14:sldId id="506"/>
            <p14:sldId id="510"/>
            <p14:sldId id="508"/>
            <p14:sldId id="509"/>
          </p14:sldIdLst>
        </p14:section>
        <p14:section name="Globalese domain-adaptation" id="{838E4014-A491-4D85-A191-C000913E9860}">
          <p14:sldIdLst>
            <p14:sldId id="486"/>
            <p14:sldId id="460"/>
            <p14:sldId id="462"/>
            <p14:sldId id="503"/>
            <p14:sldId id="461"/>
            <p14:sldId id="464"/>
            <p14:sldId id="480"/>
            <p14:sldId id="487"/>
          </p14:sldIdLst>
        </p14:section>
        <p14:section name="Thank you" id="{C77F7C8A-46BA-4147-B70E-F7804E236576}">
          <p14:sldIdLst>
            <p14:sldId id="511"/>
            <p14:sldId id="512"/>
            <p14:sldId id="34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FCD4E"/>
    <a:srgbClr val="E2E2E2"/>
    <a:srgbClr val="F8F8F8"/>
    <a:srgbClr val="FFFFFF"/>
    <a:srgbClr val="E7E6E6"/>
    <a:srgbClr val="013B43"/>
    <a:srgbClr val="284E98"/>
    <a:srgbClr val="003300"/>
    <a:srgbClr val="29292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Közepesen sötét stílus 1 – 1. jelölőszín">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0A1B5D5-9B99-4C35-A422-299274C87663}" styleName="Közepesen sötét stílus 1 – 6. jelölőszín">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2A488322-F2BA-4B5B-9748-0D474271808F}" styleName="Közepesen sötét stílus 3 – 6. jelölőszín">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8D230F3-CF80-4859-8CE7-A43EE81993B5}" styleName="Világos stílus 1 – 6. jelölőszín">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7" autoAdjust="0"/>
    <p:restoredTop sz="76532" autoAdjust="0"/>
  </p:normalViewPr>
  <p:slideViewPr>
    <p:cSldViewPr snapToGrid="0" showGuides="1">
      <p:cViewPr varScale="1">
        <p:scale>
          <a:sx n="84" d="100"/>
          <a:sy n="84" d="100"/>
        </p:scale>
        <p:origin x="1374" y="96"/>
      </p:cViewPr>
      <p:guideLst>
        <p:guide orient="horz" pos="2160"/>
        <p:guide pos="3840"/>
      </p:guideLst>
    </p:cSldViewPr>
  </p:slideViewPr>
  <p:outlineViewPr>
    <p:cViewPr>
      <p:scale>
        <a:sx n="33" d="100"/>
        <a:sy n="33" d="100"/>
      </p:scale>
      <p:origin x="0" y="6744"/>
    </p:cViewPr>
  </p:outlineViewPr>
  <p:notesTextViewPr>
    <p:cViewPr>
      <p:scale>
        <a:sx n="3" d="2"/>
        <a:sy n="3" d="2"/>
      </p:scale>
      <p:origin x="0" y="0"/>
    </p:cViewPr>
  </p:notesTextViewPr>
  <p:sorterViewPr>
    <p:cViewPr>
      <p:scale>
        <a:sx n="100" d="100"/>
        <a:sy n="100" d="100"/>
      </p:scale>
      <p:origin x="0" y="-21786"/>
    </p:cViewPr>
  </p:sorterViewPr>
  <p:notesViewPr>
    <p:cSldViewPr snapToGrid="0" showGuides="1">
      <p:cViewPr varScale="1">
        <p:scale>
          <a:sx n="85" d="100"/>
          <a:sy n="85" d="100"/>
        </p:scale>
        <p:origin x="3390" y="10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slide" Target="slides/slide82.xml"/><Relationship Id="rId89" Type="http://schemas.openxmlformats.org/officeDocument/2006/relationships/handoutMaster" Target="handoutMasters/handoutMaster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presProps" Target="pres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tableStyles" Target="tableStyle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notesMaster" Target="notesMasters/notesMaster1.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s>
</file>

<file path=ppt/charts/_rels/chart1.xml.rels><?xml version="1.0" encoding="UTF-8" standalone="yes"?>
<Relationships xmlns="http://schemas.openxmlformats.org/package/2006/relationships"><Relationship Id="rId3" Type="http://schemas.openxmlformats.org/officeDocument/2006/relationships/oleObject" Target="Munkaf&#252;zet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hu-H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r>
              <a:rPr lang="hu-HU" sz="2000" baseline="0"/>
              <a:t>WMT eredmények en-de nyelvpárra</a:t>
            </a:r>
          </a:p>
        </c:rich>
      </c:tx>
      <c:overlay val="0"/>
      <c:spPr>
        <a:noFill/>
        <a:ln>
          <a:noFill/>
        </a:ln>
        <a:effectLst/>
      </c:spPr>
      <c:txPr>
        <a:bodyPr rot="0" spcFirstLastPara="1" vertOverflow="ellipsis" vert="horz" wrap="square" anchor="ctr" anchorCtr="1"/>
        <a:lstStyle/>
        <a:p>
          <a:pPr>
            <a:defRPr sz="2000" b="1" i="0" u="none" strike="noStrike" kern="1200" baseline="0">
              <a:solidFill>
                <a:schemeClr val="tx2"/>
              </a:solidFill>
              <a:latin typeface="+mn-lt"/>
              <a:ea typeface="+mn-ea"/>
              <a:cs typeface="+mn-cs"/>
            </a:defRPr>
          </a:pPr>
          <a:endParaRPr lang="hu-HU"/>
        </a:p>
      </c:txPr>
    </c:title>
    <c:autoTitleDeleted val="0"/>
    <c:plotArea>
      <c:layout/>
      <c:barChart>
        <c:barDir val="col"/>
        <c:grouping val="clustered"/>
        <c:varyColors val="0"/>
        <c:ser>
          <c:idx val="0"/>
          <c:order val="0"/>
          <c:tx>
            <c:strRef>
              <c:f>Munka1!$A$3</c:f>
              <c:strCache>
                <c:ptCount val="1"/>
                <c:pt idx="0">
                  <c:v>Kifejezésalapú SMT</c:v>
                </c:pt>
              </c:strCache>
            </c:strRef>
          </c:tx>
          <c:spPr>
            <a:solidFill>
              <a:srgbClr val="C00000"/>
            </a:solidFill>
            <a:ln>
              <a:noFill/>
            </a:ln>
            <a:effectLst/>
          </c:spPr>
          <c:invertIfNegative val="0"/>
          <c:cat>
            <c:numRef>
              <c:f>Munka1!$B$2:$F$2</c:f>
              <c:numCache>
                <c:formatCode>General</c:formatCode>
                <c:ptCount val="5"/>
                <c:pt idx="0">
                  <c:v>2013</c:v>
                </c:pt>
                <c:pt idx="1">
                  <c:v>2014</c:v>
                </c:pt>
                <c:pt idx="2">
                  <c:v>2015</c:v>
                </c:pt>
                <c:pt idx="3">
                  <c:v>2016</c:v>
                </c:pt>
                <c:pt idx="4">
                  <c:v>2017</c:v>
                </c:pt>
              </c:numCache>
            </c:numRef>
          </c:cat>
          <c:val>
            <c:numRef>
              <c:f>Munka1!$B$3:$F$3</c:f>
              <c:numCache>
                <c:formatCode>0.00</c:formatCode>
                <c:ptCount val="5"/>
                <c:pt idx="0">
                  <c:v>0.20019999999999999</c:v>
                </c:pt>
                <c:pt idx="1">
                  <c:v>0.20150000000000001</c:v>
                </c:pt>
                <c:pt idx="2">
                  <c:v>0.20200000000000001</c:v>
                </c:pt>
                <c:pt idx="3">
                  <c:v>0.20219999999999999</c:v>
                </c:pt>
                <c:pt idx="4">
                  <c:v>0.20230000000000001</c:v>
                </c:pt>
              </c:numCache>
            </c:numRef>
          </c:val>
          <c:extLst xmlns:c16r2="http://schemas.microsoft.com/office/drawing/2015/06/chart">
            <c:ext xmlns:c16="http://schemas.microsoft.com/office/drawing/2014/chart" uri="{C3380CC4-5D6E-409C-BE32-E72D297353CC}">
              <c16:uniqueId val="{00000000-B343-49BA-A879-87180399A7BE}"/>
            </c:ext>
          </c:extLst>
        </c:ser>
        <c:ser>
          <c:idx val="1"/>
          <c:order val="1"/>
          <c:tx>
            <c:strRef>
              <c:f>Munka1!$A$4</c:f>
              <c:strCache>
                <c:ptCount val="1"/>
                <c:pt idx="0">
                  <c:v>Szintaktikai alapú SMT</c:v>
                </c:pt>
              </c:strCache>
            </c:strRef>
          </c:tx>
          <c:spPr>
            <a:solidFill>
              <a:srgbClr val="FFC000"/>
            </a:solidFill>
            <a:ln>
              <a:noFill/>
            </a:ln>
            <a:effectLst/>
          </c:spPr>
          <c:invertIfNegative val="0"/>
          <c:cat>
            <c:numRef>
              <c:f>Munka1!$B$2:$F$2</c:f>
              <c:numCache>
                <c:formatCode>General</c:formatCode>
                <c:ptCount val="5"/>
                <c:pt idx="0">
                  <c:v>2013</c:v>
                </c:pt>
                <c:pt idx="1">
                  <c:v>2014</c:v>
                </c:pt>
                <c:pt idx="2">
                  <c:v>2015</c:v>
                </c:pt>
                <c:pt idx="3">
                  <c:v>2016</c:v>
                </c:pt>
                <c:pt idx="4">
                  <c:v>2017</c:v>
                </c:pt>
              </c:numCache>
            </c:numRef>
          </c:cat>
          <c:val>
            <c:numRef>
              <c:f>Munka1!$B$4:$F$4</c:f>
              <c:numCache>
                <c:formatCode>0.00</c:formatCode>
                <c:ptCount val="5"/>
                <c:pt idx="0">
                  <c:v>0.1925</c:v>
                </c:pt>
                <c:pt idx="1">
                  <c:v>0.19800000000000001</c:v>
                </c:pt>
                <c:pt idx="2">
                  <c:v>0.20300000000000001</c:v>
                </c:pt>
                <c:pt idx="3">
                  <c:v>0.20330000000000001</c:v>
                </c:pt>
                <c:pt idx="4">
                  <c:v>0.2034</c:v>
                </c:pt>
              </c:numCache>
            </c:numRef>
          </c:val>
          <c:extLst xmlns:c16r2="http://schemas.microsoft.com/office/drawing/2015/06/chart">
            <c:ext xmlns:c16="http://schemas.microsoft.com/office/drawing/2014/chart" uri="{C3380CC4-5D6E-409C-BE32-E72D297353CC}">
              <c16:uniqueId val="{00000001-B343-49BA-A879-87180399A7BE}"/>
            </c:ext>
          </c:extLst>
        </c:ser>
        <c:ser>
          <c:idx val="2"/>
          <c:order val="2"/>
          <c:tx>
            <c:strRef>
              <c:f>Munka1!$A$5</c:f>
              <c:strCache>
                <c:ptCount val="1"/>
                <c:pt idx="0">
                  <c:v>Neurális MT</c:v>
                </c:pt>
              </c:strCache>
            </c:strRef>
          </c:tx>
          <c:spPr>
            <a:solidFill>
              <a:srgbClr val="145077"/>
            </a:solidFill>
            <a:ln>
              <a:noFill/>
            </a:ln>
            <a:effectLst/>
          </c:spPr>
          <c:invertIfNegative val="0"/>
          <c:cat>
            <c:numRef>
              <c:f>Munka1!$B$2:$F$2</c:f>
              <c:numCache>
                <c:formatCode>General</c:formatCode>
                <c:ptCount val="5"/>
                <c:pt idx="0">
                  <c:v>2013</c:v>
                </c:pt>
                <c:pt idx="1">
                  <c:v>2014</c:v>
                </c:pt>
                <c:pt idx="2">
                  <c:v>2015</c:v>
                </c:pt>
                <c:pt idx="3">
                  <c:v>2016</c:v>
                </c:pt>
                <c:pt idx="4">
                  <c:v>2017</c:v>
                </c:pt>
              </c:numCache>
            </c:numRef>
          </c:cat>
          <c:val>
            <c:numRef>
              <c:f>Munka1!$B$5:$F$5</c:f>
              <c:numCache>
                <c:formatCode>General</c:formatCode>
                <c:ptCount val="5"/>
                <c:pt idx="2" formatCode="0.00">
                  <c:v>0.183</c:v>
                </c:pt>
                <c:pt idx="3" formatCode="0.00">
                  <c:v>0.21</c:v>
                </c:pt>
                <c:pt idx="4" formatCode="0.00">
                  <c:v>0.24</c:v>
                </c:pt>
              </c:numCache>
            </c:numRef>
          </c:val>
          <c:extLst xmlns:c16r2="http://schemas.microsoft.com/office/drawing/2015/06/chart">
            <c:ext xmlns:c16="http://schemas.microsoft.com/office/drawing/2014/chart" uri="{C3380CC4-5D6E-409C-BE32-E72D297353CC}">
              <c16:uniqueId val="{00000002-B343-49BA-A879-87180399A7BE}"/>
            </c:ext>
          </c:extLst>
        </c:ser>
        <c:dLbls>
          <c:showLegendKey val="0"/>
          <c:showVal val="0"/>
          <c:showCatName val="0"/>
          <c:showSerName val="0"/>
          <c:showPercent val="0"/>
          <c:showBubbleSize val="0"/>
        </c:dLbls>
        <c:gapWidth val="100"/>
        <c:overlap val="-24"/>
        <c:axId val="215411184"/>
        <c:axId val="214278512"/>
      </c:barChart>
      <c:catAx>
        <c:axId val="215411184"/>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hu-HU"/>
          </a:p>
        </c:txPr>
        <c:crossAx val="214278512"/>
        <c:crosses val="autoZero"/>
        <c:auto val="1"/>
        <c:lblAlgn val="ctr"/>
        <c:lblOffset val="100"/>
        <c:noMultiLvlLbl val="0"/>
      </c:catAx>
      <c:valAx>
        <c:axId val="214278512"/>
        <c:scaling>
          <c:orientation val="minMax"/>
          <c:min val="0.1"/>
        </c:scaling>
        <c:delete val="0"/>
        <c:axPos val="l"/>
        <c:majorGridlines>
          <c:spPr>
            <a:ln w="9525" cap="flat" cmpd="sng" algn="ctr">
              <a:solidFill>
                <a:schemeClr val="tx2">
                  <a:lumMod val="15000"/>
                  <a:lumOff val="85000"/>
                </a:schemeClr>
              </a:solidFill>
              <a:round/>
            </a:ln>
            <a:effectLst/>
          </c:spPr>
        </c:majorGridlines>
        <c:title>
          <c:tx>
            <c:rich>
              <a:bodyPr rot="-5400000" spcFirstLastPara="1" vertOverflow="ellipsis" vert="horz" wrap="square" anchor="ctr" anchorCtr="1"/>
              <a:lstStyle/>
              <a:p>
                <a:pPr>
                  <a:defRPr sz="1800" b="1" i="0" u="none" strike="noStrike" kern="1200" baseline="0">
                    <a:solidFill>
                      <a:schemeClr val="tx2"/>
                    </a:solidFill>
                    <a:latin typeface="+mn-lt"/>
                    <a:ea typeface="+mn-ea"/>
                    <a:cs typeface="+mn-cs"/>
                  </a:defRPr>
                </a:pPr>
                <a:r>
                  <a:rPr lang="hu-HU" sz="1800" baseline="0"/>
                  <a:t>BLEU</a:t>
                </a:r>
              </a:p>
            </c:rich>
          </c:tx>
          <c:overlay val="0"/>
          <c:spPr>
            <a:noFill/>
            <a:ln>
              <a:noFill/>
            </a:ln>
            <a:effectLst/>
          </c:spPr>
          <c:txPr>
            <a:bodyPr rot="-5400000" spcFirstLastPara="1" vertOverflow="ellipsis" vert="horz" wrap="square" anchor="ctr" anchorCtr="1"/>
            <a:lstStyle/>
            <a:p>
              <a:pPr>
                <a:defRPr sz="1800" b="1" i="0" u="none" strike="noStrike" kern="1200" baseline="0">
                  <a:solidFill>
                    <a:schemeClr val="tx2"/>
                  </a:solidFill>
                  <a:latin typeface="+mn-lt"/>
                  <a:ea typeface="+mn-ea"/>
                  <a:cs typeface="+mn-cs"/>
                </a:defRPr>
              </a:pPr>
              <a:endParaRPr lang="hu-HU"/>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hu-HU"/>
          </a:p>
        </c:txPr>
        <c:crossAx val="215411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0" i="0" u="none" strike="noStrike" kern="1200" baseline="0">
              <a:solidFill>
                <a:schemeClr val="tx2"/>
              </a:solidFill>
              <a:latin typeface="+mn-lt"/>
              <a:ea typeface="+mn-ea"/>
              <a:cs typeface="+mn-cs"/>
            </a:defRPr>
          </a:pPr>
          <a:endParaRPr lang="hu-HU"/>
        </a:p>
      </c:txPr>
    </c:legend>
    <c:plotVisOnly val="1"/>
    <c:dispBlanksAs val="gap"/>
    <c:showDLblsOverMax val="0"/>
  </c:chart>
  <c:spPr>
    <a:noFill/>
    <a:ln>
      <a:noFill/>
    </a:ln>
    <a:effectLst/>
  </c:spPr>
  <c:txPr>
    <a:bodyPr/>
    <a:lstStyle/>
    <a:p>
      <a:pPr>
        <a:defRPr/>
      </a:pPr>
      <a:endParaRPr lang="hu-H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16865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FontTx/>
              <a:buNone/>
              <a:defRPr sz="1200">
                <a:solidFill>
                  <a:schemeClr val="tx1"/>
                </a:solidFill>
                <a:latin typeface="Arial" charset="0"/>
              </a:defRPr>
            </a:lvl1pPr>
          </a:lstStyle>
          <a:p>
            <a:pPr>
              <a:defRPr/>
            </a:pPr>
            <a:endParaRPr lang="hu-HU"/>
          </a:p>
        </p:txBody>
      </p:sp>
      <p:sp>
        <p:nvSpPr>
          <p:cNvPr id="10243" name="Rectangle 3"/>
          <p:cNvSpPr>
            <a:spLocks noGrp="1" noChangeArrowheads="1"/>
          </p:cNvSpPr>
          <p:nvPr>
            <p:ph type="dt" sz="quarter" idx="1"/>
          </p:nvPr>
        </p:nvSpPr>
        <p:spPr bwMode="auto">
          <a:xfrm>
            <a:off x="4144963" y="0"/>
            <a:ext cx="316865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solidFill>
                  <a:schemeClr val="tx1"/>
                </a:solidFill>
                <a:latin typeface="Arial" charset="0"/>
              </a:defRPr>
            </a:lvl1pPr>
          </a:lstStyle>
          <a:p>
            <a:pPr>
              <a:defRPr/>
            </a:pPr>
            <a:endParaRPr lang="hu-HU"/>
          </a:p>
        </p:txBody>
      </p:sp>
      <p:sp>
        <p:nvSpPr>
          <p:cNvPr id="10244" name="Rectangle 4"/>
          <p:cNvSpPr>
            <a:spLocks noGrp="1" noChangeArrowheads="1"/>
          </p:cNvSpPr>
          <p:nvPr>
            <p:ph type="ftr" sz="quarter" idx="2"/>
          </p:nvPr>
        </p:nvSpPr>
        <p:spPr bwMode="auto">
          <a:xfrm>
            <a:off x="0" y="9118600"/>
            <a:ext cx="3168650" cy="481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FontTx/>
              <a:buNone/>
              <a:defRPr sz="1200">
                <a:solidFill>
                  <a:schemeClr val="tx1"/>
                </a:solidFill>
                <a:latin typeface="Arial" charset="0"/>
              </a:defRPr>
            </a:lvl1pPr>
          </a:lstStyle>
          <a:p>
            <a:pPr>
              <a:defRPr/>
            </a:pPr>
            <a:endParaRPr lang="hu-HU"/>
          </a:p>
        </p:txBody>
      </p:sp>
      <p:sp>
        <p:nvSpPr>
          <p:cNvPr id="10245" name="Rectangle 5"/>
          <p:cNvSpPr>
            <a:spLocks noGrp="1" noChangeArrowheads="1"/>
          </p:cNvSpPr>
          <p:nvPr>
            <p:ph type="sldNum" sz="quarter" idx="3"/>
          </p:nvPr>
        </p:nvSpPr>
        <p:spPr bwMode="auto">
          <a:xfrm>
            <a:off x="4144963" y="9118600"/>
            <a:ext cx="3168650" cy="481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solidFill>
                  <a:schemeClr val="tx1"/>
                </a:solidFill>
                <a:latin typeface="Arial" charset="0"/>
              </a:defRPr>
            </a:lvl1pPr>
          </a:lstStyle>
          <a:p>
            <a:pPr>
              <a:defRPr/>
            </a:pPr>
            <a:fld id="{0BDAF601-6FE7-45E8-8E17-B28967C84652}" type="slidenum">
              <a:rPr lang="hu-HU"/>
              <a:pPr>
                <a:defRPr/>
              </a:pPr>
              <a:t>‹#›</a:t>
            </a:fld>
            <a:endParaRPr lang="hu-HU"/>
          </a:p>
        </p:txBody>
      </p:sp>
    </p:spTree>
    <p:extLst>
      <p:ext uri="{BB962C8B-B14F-4D97-AF65-F5344CB8AC3E}">
        <p14:creationId xmlns:p14="http://schemas.microsoft.com/office/powerpoint/2010/main" val="2335328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316865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FontTx/>
              <a:buNone/>
              <a:defRPr sz="1200">
                <a:solidFill>
                  <a:schemeClr val="tx1"/>
                </a:solidFill>
                <a:latin typeface="Arial" charset="0"/>
              </a:defRPr>
            </a:lvl1pPr>
          </a:lstStyle>
          <a:p>
            <a:pPr>
              <a:defRPr/>
            </a:pPr>
            <a:endParaRPr lang="hu-HU"/>
          </a:p>
        </p:txBody>
      </p:sp>
      <p:sp>
        <p:nvSpPr>
          <p:cNvPr id="3075" name="Rectangle 3"/>
          <p:cNvSpPr>
            <a:spLocks noGrp="1" noChangeArrowheads="1"/>
          </p:cNvSpPr>
          <p:nvPr>
            <p:ph type="dt" idx="1"/>
          </p:nvPr>
        </p:nvSpPr>
        <p:spPr bwMode="auto">
          <a:xfrm>
            <a:off x="4144963" y="0"/>
            <a:ext cx="3168650" cy="4810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FontTx/>
              <a:buNone/>
              <a:defRPr sz="1200">
                <a:solidFill>
                  <a:schemeClr val="tx1"/>
                </a:solidFill>
                <a:latin typeface="Arial" charset="0"/>
              </a:defRPr>
            </a:lvl1pPr>
          </a:lstStyle>
          <a:p>
            <a:pPr>
              <a:defRPr/>
            </a:pPr>
            <a:endParaRPr lang="hu-HU"/>
          </a:p>
        </p:txBody>
      </p:sp>
      <p:sp>
        <p:nvSpPr>
          <p:cNvPr id="60420" name="Rectangle 4"/>
          <p:cNvSpPr>
            <a:spLocks noGrp="1" noRot="1" noChangeAspect="1" noChangeArrowheads="1" noTextEdit="1"/>
          </p:cNvSpPr>
          <p:nvPr>
            <p:ph type="sldImg" idx="2"/>
          </p:nvPr>
        </p:nvSpPr>
        <p:spPr bwMode="auto">
          <a:xfrm>
            <a:off x="457200" y="720725"/>
            <a:ext cx="64008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7"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hu-HU" noProof="0"/>
              <a:t>Click to edit Master text styles</a:t>
            </a:r>
          </a:p>
          <a:p>
            <a:pPr lvl="1"/>
            <a:r>
              <a:rPr lang="hu-HU" noProof="0"/>
              <a:t>Second level</a:t>
            </a:r>
          </a:p>
          <a:p>
            <a:pPr lvl="2"/>
            <a:r>
              <a:rPr lang="hu-HU" noProof="0"/>
              <a:t>Third level</a:t>
            </a:r>
          </a:p>
          <a:p>
            <a:pPr lvl="3"/>
            <a:r>
              <a:rPr lang="hu-HU" noProof="0"/>
              <a:t>Fourth level</a:t>
            </a:r>
          </a:p>
          <a:p>
            <a:pPr lvl="4"/>
            <a:r>
              <a:rPr lang="hu-HU" noProof="0"/>
              <a:t>Fifth level</a:t>
            </a:r>
          </a:p>
        </p:txBody>
      </p:sp>
      <p:sp>
        <p:nvSpPr>
          <p:cNvPr id="3078" name="Rectangle 6"/>
          <p:cNvSpPr>
            <a:spLocks noGrp="1" noChangeArrowheads="1"/>
          </p:cNvSpPr>
          <p:nvPr>
            <p:ph type="ftr" sz="quarter" idx="4"/>
          </p:nvPr>
        </p:nvSpPr>
        <p:spPr bwMode="auto">
          <a:xfrm>
            <a:off x="0" y="9118600"/>
            <a:ext cx="3168650" cy="481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spcBef>
                <a:spcPct val="0"/>
              </a:spcBef>
              <a:buFontTx/>
              <a:buNone/>
              <a:defRPr sz="1200">
                <a:solidFill>
                  <a:schemeClr val="tx1"/>
                </a:solidFill>
                <a:latin typeface="Arial" charset="0"/>
              </a:defRPr>
            </a:lvl1pPr>
          </a:lstStyle>
          <a:p>
            <a:pPr>
              <a:defRPr/>
            </a:pPr>
            <a:endParaRPr lang="hu-HU"/>
          </a:p>
        </p:txBody>
      </p:sp>
      <p:sp>
        <p:nvSpPr>
          <p:cNvPr id="3079" name="Rectangle 7"/>
          <p:cNvSpPr>
            <a:spLocks noGrp="1" noChangeArrowheads="1"/>
          </p:cNvSpPr>
          <p:nvPr>
            <p:ph type="sldNum" sz="quarter" idx="5"/>
          </p:nvPr>
        </p:nvSpPr>
        <p:spPr bwMode="auto">
          <a:xfrm>
            <a:off x="4144963" y="9118600"/>
            <a:ext cx="3168650" cy="4810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spcBef>
                <a:spcPct val="0"/>
              </a:spcBef>
              <a:buFontTx/>
              <a:buNone/>
              <a:defRPr sz="1200">
                <a:solidFill>
                  <a:schemeClr val="tx1"/>
                </a:solidFill>
                <a:latin typeface="Arial" charset="0"/>
              </a:defRPr>
            </a:lvl1pPr>
          </a:lstStyle>
          <a:p>
            <a:pPr>
              <a:defRPr/>
            </a:pPr>
            <a:fld id="{0FDBAB56-9A56-4513-B8B1-56E7AC2DEDEA}" type="slidenum">
              <a:rPr lang="hu-HU"/>
              <a:pPr>
                <a:defRPr/>
              </a:pPr>
              <a:t>‹#›</a:t>
            </a:fld>
            <a:endParaRPr lang="hu-HU"/>
          </a:p>
        </p:txBody>
      </p:sp>
    </p:spTree>
    <p:extLst>
      <p:ext uri="{BB962C8B-B14F-4D97-AF65-F5344CB8AC3E}">
        <p14:creationId xmlns:p14="http://schemas.microsoft.com/office/powerpoint/2010/main" val="31461145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8" Type="http://schemas.openxmlformats.org/officeDocument/2006/relationships/hyperlink" Target="https://en.wikipedia.org/wiki/Nadahup_language" TargetMode="External"/><Relationship Id="rId3" Type="http://schemas.openxmlformats.org/officeDocument/2006/relationships/hyperlink" Target="https://en.wikipedia.org/wiki/Austronesian_languages" TargetMode="External"/><Relationship Id="rId7" Type="http://schemas.openxmlformats.org/officeDocument/2006/relationships/hyperlink" Target="https://en.wikipedia.org/wiki/Cariban_languages"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n.wikipedia.org/wiki/Hixkaryana_language#cite_note-3" TargetMode="External"/><Relationship Id="rId5" Type="http://schemas.openxmlformats.org/officeDocument/2006/relationships/hyperlink" Target="https://en.wikipedia.org/wiki/Help:IPA/English" TargetMode="External"/><Relationship Id="rId4" Type="http://schemas.openxmlformats.org/officeDocument/2006/relationships/hyperlink" Target="https://en.wikipedia.org/wiki/Madagascar" TargetMode="Externa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s://hu.wikipedia.org/wiki/Hieroglif_%C3%ADr%C3%A1s" TargetMode="External"/><Relationship Id="rId3" Type="http://schemas.openxmlformats.org/officeDocument/2006/relationships/hyperlink" Target="https://hu.wikipedia.org/wiki/%C3%8Dr%C3%A1s" TargetMode="External"/><Relationship Id="rId7" Type="http://schemas.openxmlformats.org/officeDocument/2006/relationships/hyperlink" Target="https://hu.wikipedia.org/wiki/D%C3%A9motikus_%C3%ADr%C3%A1s"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hu.wikipedia.org/wiki/G%C3%B6r%C3%B6g_%C3%A1b%C3%A9c%C3%A9" TargetMode="External"/><Relationship Id="rId5" Type="http://schemas.openxmlformats.org/officeDocument/2006/relationships/hyperlink" Target="https://hu.wikipedia.org/wiki/Jean-Fran%C3%A7ois_Champollion" TargetMode="External"/><Relationship Id="rId4" Type="http://schemas.openxmlformats.org/officeDocument/2006/relationships/hyperlink" Target="https://hu.wikipedia.org/wiki/182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6AE98E98-D424-475B-A5DC-1C55C6F0FF18}" type="slidenum">
              <a:rPr lang="hu-HU" sz="1200" smtClean="0">
                <a:solidFill>
                  <a:schemeClr val="tx1"/>
                </a:solidFill>
                <a:latin typeface="Arial" charset="0"/>
              </a:rPr>
              <a:pPr eaLnBrk="1" hangingPunct="1"/>
              <a:t>1</a:t>
            </a:fld>
            <a:endParaRPr lang="hu-HU" sz="1200">
              <a:solidFill>
                <a:schemeClr val="tx1"/>
              </a:solidFill>
              <a:latin typeface="Arial" charset="0"/>
            </a:endParaRPr>
          </a:p>
        </p:txBody>
      </p:sp>
      <p:sp>
        <p:nvSpPr>
          <p:cNvPr id="62467" name="Rectangle 2"/>
          <p:cNvSpPr>
            <a:spLocks noGrp="1" noRot="1" noChangeAspect="1" noChangeArrowheads="1" noTextEdit="1"/>
          </p:cNvSpPr>
          <p:nvPr>
            <p:ph type="sldImg"/>
          </p:nvPr>
        </p:nvSpPr>
        <p:spPr>
          <a:xfrm>
            <a:off x="457200" y="720725"/>
            <a:ext cx="6400800" cy="3600450"/>
          </a:xfrm>
          <a:ln/>
        </p:spPr>
      </p:sp>
      <p:sp>
        <p:nvSpPr>
          <p:cNvPr id="624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p>
        </p:txBody>
      </p:sp>
    </p:spTree>
    <p:extLst>
      <p:ext uri="{BB962C8B-B14F-4D97-AF65-F5344CB8AC3E}">
        <p14:creationId xmlns:p14="http://schemas.microsoft.com/office/powerpoint/2010/main" val="12387899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Diakép helye 1"/>
          <p:cNvSpPr>
            <a:spLocks noGrp="1" noRot="1" noChangeAspect="1" noTextEdit="1"/>
          </p:cNvSpPr>
          <p:nvPr>
            <p:ph type="sldImg"/>
          </p:nvPr>
        </p:nvSpPr>
        <p:spPr>
          <a:xfrm>
            <a:off x="457200" y="720725"/>
            <a:ext cx="6400800" cy="3600450"/>
          </a:xfrm>
          <a:ln/>
        </p:spPr>
      </p:sp>
      <p:sp>
        <p:nvSpPr>
          <p:cNvPr id="90115"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90116"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19F8C134-70AC-4D9E-93AB-6A712797616D}" type="slidenum">
              <a:rPr lang="hu-HU" sz="1200" smtClean="0">
                <a:solidFill>
                  <a:schemeClr val="tx1"/>
                </a:solidFill>
                <a:latin typeface="Arial" charset="0"/>
              </a:rPr>
              <a:pPr eaLnBrk="1" hangingPunct="1"/>
              <a:t>15</a:t>
            </a:fld>
            <a:endParaRPr lang="hu-HU" sz="1200">
              <a:solidFill>
                <a:schemeClr val="tx1"/>
              </a:solidFill>
              <a:latin typeface="Arial" charset="0"/>
            </a:endParaRPr>
          </a:p>
        </p:txBody>
      </p:sp>
    </p:spTree>
    <p:extLst>
      <p:ext uri="{BB962C8B-B14F-4D97-AF65-F5344CB8AC3E}">
        <p14:creationId xmlns:p14="http://schemas.microsoft.com/office/powerpoint/2010/main" val="26341655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Diakép helye 1"/>
          <p:cNvSpPr>
            <a:spLocks noGrp="1" noRot="1" noChangeAspect="1" noTextEdit="1"/>
          </p:cNvSpPr>
          <p:nvPr>
            <p:ph type="sldImg"/>
          </p:nvPr>
        </p:nvSpPr>
        <p:spPr>
          <a:xfrm>
            <a:off x="457200" y="720725"/>
            <a:ext cx="6400800" cy="3600450"/>
          </a:xfrm>
          <a:ln/>
        </p:spPr>
      </p:sp>
      <p:sp>
        <p:nvSpPr>
          <p:cNvPr id="91139"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91140"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48E166CB-624A-4FEE-8573-A19740B76438}" type="slidenum">
              <a:rPr lang="hu-HU" sz="1200" smtClean="0">
                <a:solidFill>
                  <a:schemeClr val="tx1"/>
                </a:solidFill>
                <a:latin typeface="Arial" charset="0"/>
              </a:rPr>
              <a:pPr eaLnBrk="1" hangingPunct="1"/>
              <a:t>16</a:t>
            </a:fld>
            <a:endParaRPr lang="hu-HU" sz="1200">
              <a:solidFill>
                <a:schemeClr val="tx1"/>
              </a:solidFill>
              <a:latin typeface="Arial" charset="0"/>
            </a:endParaRPr>
          </a:p>
        </p:txBody>
      </p:sp>
    </p:spTree>
    <p:extLst>
      <p:ext uri="{BB962C8B-B14F-4D97-AF65-F5344CB8AC3E}">
        <p14:creationId xmlns:p14="http://schemas.microsoft.com/office/powerpoint/2010/main" val="153124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Diakép helye 1"/>
          <p:cNvSpPr>
            <a:spLocks noGrp="1" noRot="1" noChangeAspect="1" noTextEdit="1"/>
          </p:cNvSpPr>
          <p:nvPr>
            <p:ph type="sldImg"/>
          </p:nvPr>
        </p:nvSpPr>
        <p:spPr>
          <a:xfrm>
            <a:off x="457200" y="720725"/>
            <a:ext cx="6400800" cy="3600450"/>
          </a:xfrm>
          <a:ln/>
        </p:spPr>
      </p:sp>
      <p:sp>
        <p:nvSpPr>
          <p:cNvPr id="92163"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92164"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359B92BC-5176-4653-873F-1933DC36B562}" type="slidenum">
              <a:rPr lang="hu-HU" sz="1200" smtClean="0">
                <a:solidFill>
                  <a:schemeClr val="tx1"/>
                </a:solidFill>
                <a:latin typeface="Arial" charset="0"/>
              </a:rPr>
              <a:pPr eaLnBrk="1" hangingPunct="1"/>
              <a:t>17</a:t>
            </a:fld>
            <a:endParaRPr lang="hu-HU" sz="1200">
              <a:solidFill>
                <a:schemeClr val="tx1"/>
              </a:solidFill>
              <a:latin typeface="Arial" charset="0"/>
            </a:endParaRPr>
          </a:p>
        </p:txBody>
      </p:sp>
    </p:spTree>
    <p:extLst>
      <p:ext uri="{BB962C8B-B14F-4D97-AF65-F5344CB8AC3E}">
        <p14:creationId xmlns:p14="http://schemas.microsoft.com/office/powerpoint/2010/main" val="84146455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Diakép helye 1"/>
          <p:cNvSpPr>
            <a:spLocks noGrp="1" noRot="1" noChangeAspect="1" noTextEdit="1"/>
          </p:cNvSpPr>
          <p:nvPr>
            <p:ph type="sldImg"/>
          </p:nvPr>
        </p:nvSpPr>
        <p:spPr>
          <a:xfrm>
            <a:off x="457200" y="720725"/>
            <a:ext cx="6400800" cy="3600450"/>
          </a:xfrm>
          <a:ln/>
        </p:spPr>
      </p:sp>
      <p:sp>
        <p:nvSpPr>
          <p:cNvPr id="93187"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93188"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24B98198-9D13-491B-897C-A690887EE029}" type="slidenum">
              <a:rPr lang="hu-HU" sz="1200" smtClean="0">
                <a:solidFill>
                  <a:schemeClr val="tx1"/>
                </a:solidFill>
                <a:latin typeface="Arial" charset="0"/>
              </a:rPr>
              <a:pPr eaLnBrk="1" hangingPunct="1"/>
              <a:t>18</a:t>
            </a:fld>
            <a:endParaRPr lang="hu-HU" sz="1200">
              <a:solidFill>
                <a:schemeClr val="tx1"/>
              </a:solidFill>
              <a:latin typeface="Arial" charset="0"/>
            </a:endParaRPr>
          </a:p>
        </p:txBody>
      </p:sp>
    </p:spTree>
    <p:extLst>
      <p:ext uri="{BB962C8B-B14F-4D97-AF65-F5344CB8AC3E}">
        <p14:creationId xmlns:p14="http://schemas.microsoft.com/office/powerpoint/2010/main" val="13041880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Diakép helye 1"/>
          <p:cNvSpPr>
            <a:spLocks noGrp="1" noRot="1" noChangeAspect="1" noTextEdit="1"/>
          </p:cNvSpPr>
          <p:nvPr>
            <p:ph type="sldImg"/>
          </p:nvPr>
        </p:nvSpPr>
        <p:spPr>
          <a:xfrm>
            <a:off x="457200" y="720725"/>
            <a:ext cx="6400800" cy="3600450"/>
          </a:xfrm>
          <a:ln/>
        </p:spPr>
      </p:sp>
      <p:sp>
        <p:nvSpPr>
          <p:cNvPr id="101379"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101380"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DAF4E0D6-4314-47E7-9A31-9805257B1163}" type="slidenum">
              <a:rPr lang="hu-HU" sz="1200" smtClean="0">
                <a:solidFill>
                  <a:schemeClr val="tx1"/>
                </a:solidFill>
                <a:latin typeface="Arial" charset="0"/>
              </a:rPr>
              <a:pPr eaLnBrk="1" hangingPunct="1"/>
              <a:t>19</a:t>
            </a:fld>
            <a:endParaRPr lang="hu-HU" sz="1200">
              <a:solidFill>
                <a:schemeClr val="tx1"/>
              </a:solidFill>
              <a:latin typeface="Arial" charset="0"/>
            </a:endParaRPr>
          </a:p>
        </p:txBody>
      </p:sp>
    </p:spTree>
    <p:extLst>
      <p:ext uri="{BB962C8B-B14F-4D97-AF65-F5344CB8AC3E}">
        <p14:creationId xmlns:p14="http://schemas.microsoft.com/office/powerpoint/2010/main" val="32309145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457200" y="720725"/>
            <a:ext cx="6400800" cy="3600450"/>
          </a:xfrm>
        </p:spPr>
      </p:sp>
      <p:sp>
        <p:nvSpPr>
          <p:cNvPr id="3" name="Jegyzetek helye 2"/>
          <p:cNvSpPr>
            <a:spLocks noGrp="1"/>
          </p:cNvSpPr>
          <p:nvPr>
            <p:ph type="body" idx="1"/>
          </p:nvPr>
        </p:nvSpPr>
        <p:spPr/>
        <p:txBody>
          <a:bodyPr/>
          <a:lstStyle/>
          <a:p>
            <a:r>
              <a:rPr lang="hu-HU" dirty="0" err="1"/>
              <a:t>Pobj</a:t>
            </a:r>
            <a:r>
              <a:rPr lang="hu-HU" dirty="0"/>
              <a:t>: prepozíció tárgya</a:t>
            </a:r>
          </a:p>
        </p:txBody>
      </p:sp>
      <p:sp>
        <p:nvSpPr>
          <p:cNvPr id="4" name="Dia számának helye 3"/>
          <p:cNvSpPr>
            <a:spLocks noGrp="1"/>
          </p:cNvSpPr>
          <p:nvPr>
            <p:ph type="sldNum" sz="quarter" idx="10"/>
          </p:nvPr>
        </p:nvSpPr>
        <p:spPr/>
        <p:txBody>
          <a:bodyPr/>
          <a:lstStyle/>
          <a:p>
            <a:pPr>
              <a:defRPr/>
            </a:pPr>
            <a:fld id="{0FDBAB56-9A56-4513-B8B1-56E7AC2DEDEA}" type="slidenum">
              <a:rPr lang="hu-HU" smtClean="0"/>
              <a:pPr>
                <a:defRPr/>
              </a:pPr>
              <a:t>26</a:t>
            </a:fld>
            <a:endParaRPr lang="hu-HU"/>
          </a:p>
        </p:txBody>
      </p:sp>
    </p:spTree>
    <p:extLst>
      <p:ext uri="{BB962C8B-B14F-4D97-AF65-F5344CB8AC3E}">
        <p14:creationId xmlns:p14="http://schemas.microsoft.com/office/powerpoint/2010/main" val="1155035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457200" y="720725"/>
            <a:ext cx="6400800" cy="3600450"/>
          </a:xfrm>
        </p:spPr>
      </p:sp>
      <p:sp>
        <p:nvSpPr>
          <p:cNvPr id="3" name="Jegyzetek helye 2"/>
          <p:cNvSpPr>
            <a:spLocks noGrp="1"/>
          </p:cNvSpPr>
          <p:nvPr>
            <p:ph type="body" idx="1"/>
          </p:nvPr>
        </p:nvSpPr>
        <p:spPr/>
        <p:txBody>
          <a:bodyPr/>
          <a:lstStyle/>
          <a:p>
            <a:r>
              <a:rPr lang="hu-HU" dirty="0"/>
              <a:t>Például a passzív szerkezet átrendezési módja itt látható</a:t>
            </a:r>
          </a:p>
          <a:p>
            <a:r>
              <a:rPr lang="hu-HU" baseline="0" dirty="0"/>
              <a:t>Ha fel van tűntetve az </a:t>
            </a:r>
            <a:r>
              <a:rPr lang="hu-HU" baseline="0" dirty="0" err="1"/>
              <a:t>ágems</a:t>
            </a:r>
            <a:r>
              <a:rPr lang="hu-HU" baseline="0" dirty="0"/>
              <a:t> akkor azt az ige elé teszem</a:t>
            </a:r>
          </a:p>
        </p:txBody>
      </p:sp>
      <p:sp>
        <p:nvSpPr>
          <p:cNvPr id="4" name="Dia számának helye 3"/>
          <p:cNvSpPr>
            <a:spLocks noGrp="1"/>
          </p:cNvSpPr>
          <p:nvPr>
            <p:ph type="sldNum" sz="quarter" idx="10"/>
          </p:nvPr>
        </p:nvSpPr>
        <p:spPr/>
        <p:txBody>
          <a:bodyPr/>
          <a:lstStyle/>
          <a:p>
            <a:fld id="{7B260D84-223A-44A6-A45A-9A5E08845DF4}" type="slidenum">
              <a:rPr lang="hu-HU" smtClean="0"/>
              <a:t>27</a:t>
            </a:fld>
            <a:endParaRPr lang="hu-HU"/>
          </a:p>
        </p:txBody>
      </p:sp>
    </p:spTree>
    <p:extLst>
      <p:ext uri="{BB962C8B-B14F-4D97-AF65-F5344CB8AC3E}">
        <p14:creationId xmlns:p14="http://schemas.microsoft.com/office/powerpoint/2010/main" val="13848885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endParaRPr lang="hu-HU" dirty="0"/>
          </a:p>
        </p:txBody>
      </p:sp>
      <p:sp>
        <p:nvSpPr>
          <p:cNvPr id="4" name="Dia számának helye 3"/>
          <p:cNvSpPr>
            <a:spLocks noGrp="1"/>
          </p:cNvSpPr>
          <p:nvPr>
            <p:ph type="sldNum" sz="quarter" idx="5"/>
          </p:nvPr>
        </p:nvSpPr>
        <p:spPr/>
        <p:txBody>
          <a:bodyPr/>
          <a:lstStyle/>
          <a:p>
            <a:pPr>
              <a:defRPr/>
            </a:pPr>
            <a:fld id="{0FDBAB56-9A56-4513-B8B1-56E7AC2DEDEA}" type="slidenum">
              <a:rPr lang="hu-HU" smtClean="0"/>
              <a:pPr>
                <a:defRPr/>
              </a:pPr>
              <a:t>31</a:t>
            </a:fld>
            <a:endParaRPr lang="hu-HU"/>
          </a:p>
        </p:txBody>
      </p:sp>
    </p:spTree>
    <p:extLst>
      <p:ext uri="{BB962C8B-B14F-4D97-AF65-F5344CB8AC3E}">
        <p14:creationId xmlns:p14="http://schemas.microsoft.com/office/powerpoint/2010/main" val="72541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457200" y="720725"/>
            <a:ext cx="6400800" cy="3600450"/>
          </a:xfrm>
        </p:spPr>
      </p:sp>
      <p:sp>
        <p:nvSpPr>
          <p:cNvPr id="3" name="Jegyzetek helye 2"/>
          <p:cNvSpPr>
            <a:spLocks noGrp="1"/>
          </p:cNvSpPr>
          <p:nvPr>
            <p:ph type="body" idx="1"/>
          </p:nvPr>
        </p:nvSpPr>
        <p:spPr/>
        <p:txBody>
          <a:bodyPr/>
          <a:lstStyle/>
          <a:p>
            <a:r>
              <a:rPr lang="hu-HU" dirty="0"/>
              <a:t>Word</a:t>
            </a:r>
            <a:r>
              <a:rPr lang="hu-HU" baseline="0" dirty="0"/>
              <a:t> </a:t>
            </a:r>
            <a:r>
              <a:rPr lang="hu-HU" baseline="0" dirty="0" err="1"/>
              <a:t>vector</a:t>
            </a:r>
            <a:r>
              <a:rPr lang="hu-HU" baseline="0" dirty="0"/>
              <a:t> = </a:t>
            </a:r>
            <a:r>
              <a:rPr lang="hu-HU" dirty="0"/>
              <a:t>Szó jelentését reprezentáló vektor</a:t>
            </a:r>
          </a:p>
        </p:txBody>
      </p:sp>
      <p:sp>
        <p:nvSpPr>
          <p:cNvPr id="4" name="Dia számának helye 3"/>
          <p:cNvSpPr>
            <a:spLocks noGrp="1"/>
          </p:cNvSpPr>
          <p:nvPr>
            <p:ph type="sldNum" sz="quarter" idx="10"/>
          </p:nvPr>
        </p:nvSpPr>
        <p:spPr/>
        <p:txBody>
          <a:bodyPr/>
          <a:lstStyle/>
          <a:p>
            <a:fld id="{BEC5762F-5D4E-4C9F-9EC6-F39484EDAAE3}" type="slidenum">
              <a:rPr lang="hu-HU" smtClean="0"/>
              <a:t>38</a:t>
            </a:fld>
            <a:endParaRPr lang="hu-HU"/>
          </a:p>
        </p:txBody>
      </p:sp>
    </p:spTree>
    <p:extLst>
      <p:ext uri="{BB962C8B-B14F-4D97-AF65-F5344CB8AC3E}">
        <p14:creationId xmlns:p14="http://schemas.microsoft.com/office/powerpoint/2010/main" val="65133793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457200" y="720725"/>
            <a:ext cx="6400800" cy="3600450"/>
          </a:xfrm>
        </p:spPr>
      </p:sp>
      <p:sp>
        <p:nvSpPr>
          <p:cNvPr id="3" name="Jegyzetek helye 2"/>
          <p:cNvSpPr>
            <a:spLocks noGrp="1"/>
          </p:cNvSpPr>
          <p:nvPr>
            <p:ph type="body" idx="1"/>
          </p:nvPr>
        </p:nvSpPr>
        <p:spPr/>
        <p:txBody>
          <a:bodyPr/>
          <a:lstStyle/>
          <a:p>
            <a:r>
              <a:rPr lang="hu-HU" dirty="0"/>
              <a:t>Thomas </a:t>
            </a:r>
            <a:r>
              <a:rPr lang="hu-HU" dirty="0" err="1"/>
              <a:t>Mikolov</a:t>
            </a:r>
            <a:endParaRPr lang="hu-HU" dirty="0"/>
          </a:p>
          <a:p>
            <a:r>
              <a:rPr lang="en-US" dirty="0"/>
              <a:t>In the capital</a:t>
            </a:r>
            <a:r>
              <a:rPr lang="en-US" baseline="0" dirty="0"/>
              <a:t> t</a:t>
            </a:r>
            <a:r>
              <a:rPr lang="en-US" dirty="0"/>
              <a:t>he </a:t>
            </a:r>
            <a:r>
              <a:rPr lang="en-US" dirty="0" err="1"/>
              <a:t>icecream</a:t>
            </a:r>
            <a:r>
              <a:rPr lang="en-US" dirty="0"/>
              <a:t> is really</a:t>
            </a:r>
            <a:r>
              <a:rPr lang="en-US" baseline="0" dirty="0"/>
              <a:t> delicious.</a:t>
            </a:r>
          </a:p>
          <a:p>
            <a:r>
              <a:rPr lang="en-US" baseline="0" dirty="0"/>
              <a:t>In Budapest the ice </a:t>
            </a:r>
            <a:r>
              <a:rPr lang="en-US" baseline="0" dirty="0" err="1"/>
              <a:t>lolly</a:t>
            </a:r>
            <a:r>
              <a:rPr lang="en-US" baseline="0" dirty="0"/>
              <a:t> is very tasty.</a:t>
            </a:r>
          </a:p>
          <a:p>
            <a:endParaRPr lang="en-US" dirty="0"/>
          </a:p>
          <a:p>
            <a:r>
              <a:rPr lang="hu-HU" dirty="0"/>
              <a:t>Jégkrém = </a:t>
            </a:r>
            <a:r>
              <a:rPr lang="hu-HU" dirty="0" err="1"/>
              <a:t>ice</a:t>
            </a:r>
            <a:r>
              <a:rPr lang="hu-HU" dirty="0"/>
              <a:t> </a:t>
            </a:r>
            <a:r>
              <a:rPr lang="hu-HU" dirty="0" err="1"/>
              <a:t>lolly</a:t>
            </a:r>
            <a:endParaRPr lang="hu-HU" dirty="0"/>
          </a:p>
          <a:p>
            <a:r>
              <a:rPr lang="hu-HU" dirty="0" err="1"/>
              <a:t>delicious</a:t>
            </a:r>
            <a:endParaRPr lang="hu-HU" dirty="0"/>
          </a:p>
          <a:p>
            <a:r>
              <a:rPr lang="hu-HU" dirty="0" err="1"/>
              <a:t>tasty</a:t>
            </a:r>
            <a:endParaRPr lang="hu-HU" dirty="0"/>
          </a:p>
        </p:txBody>
      </p:sp>
      <p:sp>
        <p:nvSpPr>
          <p:cNvPr id="4" name="Dia számának helye 3"/>
          <p:cNvSpPr>
            <a:spLocks noGrp="1"/>
          </p:cNvSpPr>
          <p:nvPr>
            <p:ph type="sldNum" sz="quarter" idx="10"/>
          </p:nvPr>
        </p:nvSpPr>
        <p:spPr/>
        <p:txBody>
          <a:bodyPr/>
          <a:lstStyle/>
          <a:p>
            <a:fld id="{BEC5762F-5D4E-4C9F-9EC6-F39484EDAAE3}" type="slidenum">
              <a:rPr lang="hu-HU" smtClean="0"/>
              <a:t>40</a:t>
            </a:fld>
            <a:endParaRPr lang="hu-HU"/>
          </a:p>
        </p:txBody>
      </p:sp>
    </p:spTree>
    <p:extLst>
      <p:ext uri="{BB962C8B-B14F-4D97-AF65-F5344CB8AC3E}">
        <p14:creationId xmlns:p14="http://schemas.microsoft.com/office/powerpoint/2010/main" val="38360824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Diakép helye 1"/>
          <p:cNvSpPr>
            <a:spLocks noGrp="1" noRot="1" noChangeAspect="1" noTextEdit="1"/>
          </p:cNvSpPr>
          <p:nvPr>
            <p:ph type="sldImg"/>
          </p:nvPr>
        </p:nvSpPr>
        <p:spPr>
          <a:xfrm>
            <a:off x="457200" y="720725"/>
            <a:ext cx="6400800" cy="3600450"/>
          </a:xfrm>
          <a:ln/>
        </p:spPr>
      </p:sp>
      <p:sp>
        <p:nvSpPr>
          <p:cNvPr id="63491"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63492"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C2299BCF-CB83-4E72-9D95-E718F0F9D985}" type="slidenum">
              <a:rPr lang="hu-HU" sz="1200" smtClean="0">
                <a:solidFill>
                  <a:schemeClr val="tx1"/>
                </a:solidFill>
                <a:latin typeface="Arial" charset="0"/>
              </a:rPr>
              <a:pPr eaLnBrk="1" hangingPunct="1"/>
              <a:t>3</a:t>
            </a:fld>
            <a:endParaRPr lang="hu-HU" sz="1200">
              <a:solidFill>
                <a:schemeClr val="tx1"/>
              </a:solidFill>
              <a:latin typeface="Arial" charset="0"/>
            </a:endParaRPr>
          </a:p>
        </p:txBody>
      </p:sp>
    </p:spTree>
    <p:extLst>
      <p:ext uri="{BB962C8B-B14F-4D97-AF65-F5344CB8AC3E}">
        <p14:creationId xmlns:p14="http://schemas.microsoft.com/office/powerpoint/2010/main" val="2605995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457200" y="720725"/>
            <a:ext cx="6400800" cy="3600450"/>
          </a:xfrm>
        </p:spPr>
      </p:sp>
      <p:sp>
        <p:nvSpPr>
          <p:cNvPr id="3" name="Jegyzetek helye 2"/>
          <p:cNvSpPr>
            <a:spLocks noGrp="1"/>
          </p:cNvSpPr>
          <p:nvPr>
            <p:ph type="body" idx="1"/>
          </p:nvPr>
        </p:nvSpPr>
        <p:spPr/>
        <p:txBody>
          <a:bodyPr/>
          <a:lstStyle/>
          <a:p>
            <a:r>
              <a:rPr lang="hu-HU" dirty="0"/>
              <a:t>Word</a:t>
            </a:r>
            <a:r>
              <a:rPr lang="hu-HU" baseline="0" dirty="0"/>
              <a:t> </a:t>
            </a:r>
            <a:r>
              <a:rPr lang="hu-HU" baseline="0" dirty="0" err="1"/>
              <a:t>vector</a:t>
            </a:r>
            <a:r>
              <a:rPr lang="hu-HU" baseline="0" dirty="0"/>
              <a:t> = </a:t>
            </a:r>
            <a:r>
              <a:rPr lang="hu-HU" dirty="0"/>
              <a:t>Szó jelentését reprezentáló vektor</a:t>
            </a:r>
          </a:p>
        </p:txBody>
      </p:sp>
      <p:sp>
        <p:nvSpPr>
          <p:cNvPr id="4" name="Dia számának helye 3"/>
          <p:cNvSpPr>
            <a:spLocks noGrp="1"/>
          </p:cNvSpPr>
          <p:nvPr>
            <p:ph type="sldNum" sz="quarter" idx="10"/>
          </p:nvPr>
        </p:nvSpPr>
        <p:spPr/>
        <p:txBody>
          <a:bodyPr/>
          <a:lstStyle/>
          <a:p>
            <a:fld id="{BEC5762F-5D4E-4C9F-9EC6-F39484EDAAE3}" type="slidenum">
              <a:rPr lang="hu-HU" smtClean="0"/>
              <a:t>45</a:t>
            </a:fld>
            <a:endParaRPr lang="hu-HU"/>
          </a:p>
        </p:txBody>
      </p:sp>
    </p:spTree>
    <p:extLst>
      <p:ext uri="{BB962C8B-B14F-4D97-AF65-F5344CB8AC3E}">
        <p14:creationId xmlns:p14="http://schemas.microsoft.com/office/powerpoint/2010/main" val="13402830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457200" y="720725"/>
            <a:ext cx="6400800" cy="3600450"/>
          </a:xfrm>
        </p:spPr>
      </p:sp>
      <p:sp>
        <p:nvSpPr>
          <p:cNvPr id="3" name="Jegyzetek helye 2"/>
          <p:cNvSpPr>
            <a:spLocks noGrp="1"/>
          </p:cNvSpPr>
          <p:nvPr>
            <p:ph type="body" idx="1"/>
          </p:nvPr>
        </p:nvSpPr>
        <p:spPr/>
        <p:txBody>
          <a:bodyPr/>
          <a:lstStyle/>
          <a:p>
            <a:r>
              <a:rPr lang="hu-HU" dirty="0" err="1"/>
              <a:t>Steep</a:t>
            </a:r>
            <a:r>
              <a:rPr lang="hu-HU" dirty="0"/>
              <a:t> = meredek</a:t>
            </a:r>
          </a:p>
        </p:txBody>
      </p:sp>
      <p:sp>
        <p:nvSpPr>
          <p:cNvPr id="4" name="Dia számának helye 3"/>
          <p:cNvSpPr>
            <a:spLocks noGrp="1"/>
          </p:cNvSpPr>
          <p:nvPr>
            <p:ph type="sldNum" sz="quarter" idx="10"/>
          </p:nvPr>
        </p:nvSpPr>
        <p:spPr/>
        <p:txBody>
          <a:bodyPr/>
          <a:lstStyle/>
          <a:p>
            <a:fld id="{BEC5762F-5D4E-4C9F-9EC6-F39484EDAAE3}" type="slidenum">
              <a:rPr lang="hu-HU" smtClean="0"/>
              <a:t>50</a:t>
            </a:fld>
            <a:endParaRPr lang="hu-HU"/>
          </a:p>
        </p:txBody>
      </p:sp>
    </p:spTree>
    <p:extLst>
      <p:ext uri="{BB962C8B-B14F-4D97-AF65-F5344CB8AC3E}">
        <p14:creationId xmlns:p14="http://schemas.microsoft.com/office/powerpoint/2010/main" val="835630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p:sp>
      <p:sp>
        <p:nvSpPr>
          <p:cNvPr id="3" name="Jegyzetek helye 2"/>
          <p:cNvSpPr>
            <a:spLocks noGrp="1"/>
          </p:cNvSpPr>
          <p:nvPr>
            <p:ph type="body" idx="1"/>
          </p:nvPr>
        </p:nvSpPr>
        <p:spPr/>
        <p:txBody>
          <a:bodyPr/>
          <a:lstStyle/>
          <a:p>
            <a:r>
              <a:rPr lang="hu-HU" dirty="0"/>
              <a:t>Inten.to</a:t>
            </a:r>
          </a:p>
        </p:txBody>
      </p:sp>
      <p:sp>
        <p:nvSpPr>
          <p:cNvPr id="4" name="Dia számának helye 3"/>
          <p:cNvSpPr>
            <a:spLocks noGrp="1"/>
          </p:cNvSpPr>
          <p:nvPr>
            <p:ph type="sldNum" sz="quarter" idx="5"/>
          </p:nvPr>
        </p:nvSpPr>
        <p:spPr/>
        <p:txBody>
          <a:bodyPr/>
          <a:lstStyle/>
          <a:p>
            <a:pPr>
              <a:defRPr/>
            </a:pPr>
            <a:fld id="{0FDBAB56-9A56-4513-B8B1-56E7AC2DEDEA}" type="slidenum">
              <a:rPr lang="hu-HU" smtClean="0"/>
              <a:pPr>
                <a:defRPr/>
              </a:pPr>
              <a:t>73</a:t>
            </a:fld>
            <a:endParaRPr lang="hu-HU"/>
          </a:p>
        </p:txBody>
      </p:sp>
    </p:spTree>
    <p:extLst>
      <p:ext uri="{BB962C8B-B14F-4D97-AF65-F5344CB8AC3E}">
        <p14:creationId xmlns:p14="http://schemas.microsoft.com/office/powerpoint/2010/main" val="3427329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kép helye 1"/>
          <p:cNvSpPr>
            <a:spLocks noGrp="1" noRot="1" noChangeAspect="1"/>
          </p:cNvSpPr>
          <p:nvPr>
            <p:ph type="sldImg"/>
          </p:nvPr>
        </p:nvSpPr>
        <p:spPr>
          <a:xfrm>
            <a:off x="457200" y="720725"/>
            <a:ext cx="6400800" cy="3600450"/>
          </a:xfrm>
        </p:spPr>
      </p:sp>
      <p:sp>
        <p:nvSpPr>
          <p:cNvPr id="3" name="Jegyzetek helye 2"/>
          <p:cNvSpPr>
            <a:spLocks noGrp="1"/>
          </p:cNvSpPr>
          <p:nvPr>
            <p:ph type="body" idx="1"/>
          </p:nvPr>
        </p:nvSpPr>
        <p:spPr/>
        <p:txBody>
          <a:bodyPr>
            <a:normAutofit/>
          </a:bodyPr>
          <a:lstStyle/>
          <a:p>
            <a:endParaRPr lang="hu-HU" dirty="0"/>
          </a:p>
        </p:txBody>
      </p:sp>
      <p:sp>
        <p:nvSpPr>
          <p:cNvPr id="4" name="Dia számának helye 3"/>
          <p:cNvSpPr>
            <a:spLocks noGrp="1"/>
          </p:cNvSpPr>
          <p:nvPr>
            <p:ph type="sldNum" sz="quarter" idx="10"/>
          </p:nvPr>
        </p:nvSpPr>
        <p:spPr/>
        <p:txBody>
          <a:bodyPr/>
          <a:lstStyle/>
          <a:p>
            <a:fld id="{20214BF5-71D9-4D93-B735-E84DD07B5E44}" type="slidenum">
              <a:rPr lang="hu-HU" smtClean="0"/>
              <a:pPr/>
              <a:t>77</a:t>
            </a:fld>
            <a:endParaRPr lang="hu-HU"/>
          </a:p>
        </p:txBody>
      </p:sp>
    </p:spTree>
    <p:extLst>
      <p:ext uri="{BB962C8B-B14F-4D97-AF65-F5344CB8AC3E}">
        <p14:creationId xmlns:p14="http://schemas.microsoft.com/office/powerpoint/2010/main" val="940944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Diakép helye 1"/>
          <p:cNvSpPr>
            <a:spLocks noGrp="1" noRot="1" noChangeAspect="1" noTextEdit="1"/>
          </p:cNvSpPr>
          <p:nvPr>
            <p:ph type="sldImg"/>
          </p:nvPr>
        </p:nvSpPr>
        <p:spPr>
          <a:xfrm>
            <a:off x="457200" y="720725"/>
            <a:ext cx="6400800" cy="3600450"/>
          </a:xfrm>
          <a:ln/>
        </p:spPr>
      </p:sp>
      <p:sp>
        <p:nvSpPr>
          <p:cNvPr id="107523"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dirty="0"/>
          </a:p>
        </p:txBody>
      </p:sp>
      <p:sp>
        <p:nvSpPr>
          <p:cNvPr id="107524"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C9117C08-65A0-4E4B-8A5B-706B11AED474}" type="slidenum">
              <a:rPr lang="hu-HU" sz="1200" smtClean="0">
                <a:solidFill>
                  <a:schemeClr val="tx1"/>
                </a:solidFill>
                <a:latin typeface="Arial" charset="0"/>
              </a:rPr>
              <a:pPr eaLnBrk="1" hangingPunct="1"/>
              <a:t>85</a:t>
            </a:fld>
            <a:endParaRPr lang="hu-HU" sz="1200">
              <a:solidFill>
                <a:schemeClr val="tx1"/>
              </a:solidFill>
              <a:latin typeface="Arial" charset="0"/>
            </a:endParaRPr>
          </a:p>
        </p:txBody>
      </p:sp>
    </p:spTree>
    <p:extLst>
      <p:ext uri="{BB962C8B-B14F-4D97-AF65-F5344CB8AC3E}">
        <p14:creationId xmlns:p14="http://schemas.microsoft.com/office/powerpoint/2010/main" val="39181366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Diakép helye 1"/>
          <p:cNvSpPr>
            <a:spLocks noGrp="1" noRot="1" noChangeAspect="1" noTextEdit="1"/>
          </p:cNvSpPr>
          <p:nvPr>
            <p:ph type="sldImg"/>
          </p:nvPr>
        </p:nvSpPr>
        <p:spPr>
          <a:xfrm>
            <a:off x="457200" y="720725"/>
            <a:ext cx="6400800" cy="3600450"/>
          </a:xfrm>
          <a:ln/>
        </p:spPr>
      </p:sp>
      <p:sp>
        <p:nvSpPr>
          <p:cNvPr id="64515"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sz="1200" b="0" i="0" kern="1200" dirty="0">
                <a:solidFill>
                  <a:schemeClr val="tx1"/>
                </a:solidFill>
                <a:effectLst/>
                <a:latin typeface="Arial" charset="0"/>
                <a:ea typeface="+mn-ea"/>
                <a:cs typeface="+mn-cs"/>
              </a:rPr>
              <a:t>Pl.: „</a:t>
            </a:r>
            <a:r>
              <a:rPr lang="hu-HU" sz="1200" b="0" i="0" kern="1200" dirty="0" err="1">
                <a:solidFill>
                  <a:schemeClr val="tx1"/>
                </a:solidFill>
                <a:effectLst/>
                <a:latin typeface="Arial" charset="0"/>
                <a:ea typeface="+mn-ea"/>
                <a:cs typeface="+mn-cs"/>
              </a:rPr>
              <a:t>Push</a:t>
            </a:r>
            <a:r>
              <a:rPr lang="hu-HU" sz="1200" b="0" i="0" kern="1200" dirty="0">
                <a:solidFill>
                  <a:schemeClr val="tx1"/>
                </a:solidFill>
                <a:effectLst/>
                <a:latin typeface="Arial" charset="0"/>
                <a:ea typeface="+mn-ea"/>
                <a:cs typeface="+mn-cs"/>
              </a:rPr>
              <a:t> </a:t>
            </a:r>
            <a:r>
              <a:rPr lang="hu-HU" sz="1200" b="0" i="0" kern="1200" dirty="0" err="1">
                <a:solidFill>
                  <a:schemeClr val="tx1"/>
                </a:solidFill>
                <a:effectLst/>
                <a:latin typeface="Arial" charset="0"/>
                <a:ea typeface="+mn-ea"/>
                <a:cs typeface="+mn-cs"/>
              </a:rPr>
              <a:t>the</a:t>
            </a:r>
            <a:r>
              <a:rPr lang="hu-HU" sz="1200" b="0" i="0" kern="1200" dirty="0">
                <a:solidFill>
                  <a:schemeClr val="tx1"/>
                </a:solidFill>
                <a:effectLst/>
                <a:latin typeface="Arial" charset="0"/>
                <a:ea typeface="+mn-ea"/>
                <a:cs typeface="+mn-cs"/>
              </a:rPr>
              <a:t> </a:t>
            </a:r>
            <a:r>
              <a:rPr lang="hu-HU" sz="1200" b="0" i="0" kern="1200" dirty="0" err="1">
                <a:solidFill>
                  <a:schemeClr val="tx1"/>
                </a:solidFill>
                <a:effectLst/>
                <a:latin typeface="Arial" charset="0"/>
                <a:ea typeface="+mn-ea"/>
                <a:cs typeface="+mn-cs"/>
              </a:rPr>
              <a:t>button</a:t>
            </a:r>
            <a:r>
              <a:rPr lang="hu-HU" sz="1200" b="0" i="0" kern="1200" dirty="0">
                <a:solidFill>
                  <a:schemeClr val="tx1"/>
                </a:solidFill>
                <a:effectLst/>
                <a:latin typeface="Arial" charset="0"/>
                <a:ea typeface="+mn-ea"/>
                <a:cs typeface="+mn-cs"/>
              </a:rPr>
              <a:t>” </a:t>
            </a:r>
          </a:p>
          <a:p>
            <a:pPr marL="171450" indent="-171450">
              <a:buFont typeface="Arial" panose="020B0604020202020204" pitchFamily="34" charset="0"/>
              <a:buChar char="•"/>
            </a:pPr>
            <a:r>
              <a:rPr lang="hu-HU" sz="1200" b="0" i="0" kern="1200" dirty="0">
                <a:solidFill>
                  <a:schemeClr val="tx1"/>
                </a:solidFill>
                <a:effectLst/>
                <a:latin typeface="Arial" charset="0"/>
                <a:ea typeface="+mn-ea"/>
                <a:cs typeface="+mn-cs"/>
              </a:rPr>
              <a:t>Ha ez egy honlapon van akkor gombot</a:t>
            </a:r>
          </a:p>
          <a:p>
            <a:pPr marL="171450" indent="-171450">
              <a:buFont typeface="Arial" panose="020B0604020202020204" pitchFamily="34" charset="0"/>
              <a:buChar char="•"/>
            </a:pPr>
            <a:r>
              <a:rPr lang="hu-HU" sz="1200" b="0" i="0" kern="1200" dirty="0">
                <a:solidFill>
                  <a:schemeClr val="tx1"/>
                </a:solidFill>
                <a:effectLst/>
                <a:latin typeface="Arial" charset="0"/>
                <a:ea typeface="+mn-ea"/>
                <a:cs typeface="+mn-cs"/>
              </a:rPr>
              <a:t>Vagy ez egy billentyű </a:t>
            </a:r>
          </a:p>
          <a:p>
            <a:pPr marL="0" indent="0">
              <a:buFont typeface="Arial" panose="020B0604020202020204" pitchFamily="34" charset="0"/>
              <a:buNone/>
            </a:pPr>
            <a:r>
              <a:rPr lang="hu-HU" sz="1200" b="0" i="0" kern="1200" dirty="0">
                <a:solidFill>
                  <a:schemeClr val="tx1"/>
                </a:solidFill>
                <a:effectLst/>
                <a:latin typeface="Arial" charset="0"/>
                <a:ea typeface="+mn-ea"/>
                <a:cs typeface="+mn-cs"/>
              </a:rPr>
              <a:t>Pl.: „Read </a:t>
            </a:r>
            <a:r>
              <a:rPr lang="hu-HU" sz="1200" b="0" i="0" kern="1200" dirty="0" err="1">
                <a:solidFill>
                  <a:schemeClr val="tx1"/>
                </a:solidFill>
                <a:effectLst/>
                <a:latin typeface="Arial" charset="0"/>
                <a:ea typeface="+mn-ea"/>
                <a:cs typeface="+mn-cs"/>
              </a:rPr>
              <a:t>me</a:t>
            </a:r>
            <a:r>
              <a:rPr lang="hu-HU" sz="1200" b="0" i="0" kern="1200" dirty="0">
                <a:solidFill>
                  <a:schemeClr val="tx1"/>
                </a:solidFill>
                <a:effectLst/>
                <a:latin typeface="Arial" charset="0"/>
                <a:ea typeface="+mn-ea"/>
                <a:cs typeface="+mn-cs"/>
              </a:rPr>
              <a:t>”</a:t>
            </a:r>
          </a:p>
          <a:p>
            <a:pPr marL="0" indent="0">
              <a:buFont typeface="Arial" panose="020B0604020202020204" pitchFamily="34" charset="0"/>
              <a:buNone/>
            </a:pPr>
            <a:r>
              <a:rPr lang="hu-HU" sz="1200" b="0" i="0" kern="1200" dirty="0">
                <a:solidFill>
                  <a:schemeClr val="tx1"/>
                </a:solidFill>
                <a:effectLst/>
                <a:latin typeface="Arial" charset="0"/>
                <a:ea typeface="+mn-ea"/>
                <a:cs typeface="+mn-cs"/>
              </a:rPr>
              <a:t>* Mindannyian értjük, de hogy fordítanánk le helyesen?</a:t>
            </a:r>
          </a:p>
          <a:p>
            <a:endParaRPr lang="hu-HU" sz="1200" b="1" i="0" kern="1200" dirty="0">
              <a:solidFill>
                <a:schemeClr val="tx1"/>
              </a:solidFill>
              <a:effectLst/>
              <a:latin typeface="Arial" charset="0"/>
              <a:ea typeface="+mn-ea"/>
              <a:cs typeface="+mn-cs"/>
            </a:endParaRPr>
          </a:p>
          <a:p>
            <a:r>
              <a:rPr lang="hu-HU" sz="1200" b="1" i="0" kern="1200" dirty="0" err="1">
                <a:solidFill>
                  <a:schemeClr val="tx1"/>
                </a:solidFill>
                <a:effectLst/>
                <a:latin typeface="Arial" charset="0"/>
                <a:ea typeface="+mn-ea"/>
                <a:cs typeface="+mn-cs"/>
              </a:rPr>
              <a:t>Malagasy</a:t>
            </a:r>
            <a:r>
              <a:rPr lang="hu-HU" sz="1200" b="0" i="0" kern="1200" dirty="0">
                <a:solidFill>
                  <a:schemeClr val="tx1"/>
                </a:solidFill>
                <a:effectLst/>
                <a:latin typeface="Arial" charset="0"/>
                <a:ea typeface="+mn-ea"/>
                <a:cs typeface="+mn-cs"/>
              </a:rPr>
              <a:t> is an </a:t>
            </a:r>
            <a:r>
              <a:rPr lang="hu-HU" sz="1200" b="0" i="0" u="none" strike="noStrike" kern="1200" dirty="0">
                <a:solidFill>
                  <a:schemeClr val="tx1"/>
                </a:solidFill>
                <a:effectLst/>
                <a:latin typeface="Arial" charset="0"/>
                <a:ea typeface="+mn-ea"/>
                <a:cs typeface="+mn-cs"/>
                <a:hlinkClick r:id="rId3" tooltip="Austronesian languages"/>
              </a:rPr>
              <a:t>Austronesian</a:t>
            </a:r>
            <a:r>
              <a:rPr lang="hu-HU" sz="1200" b="0" i="0" kern="1200" dirty="0">
                <a:solidFill>
                  <a:schemeClr val="tx1"/>
                </a:solidFill>
                <a:effectLst/>
                <a:latin typeface="Arial" charset="0"/>
                <a:ea typeface="+mn-ea"/>
                <a:cs typeface="+mn-cs"/>
              </a:rPr>
              <a:t> language and the national language of </a:t>
            </a:r>
            <a:r>
              <a:rPr lang="hu-HU" sz="1200" b="0" i="0" u="none" strike="noStrike" kern="1200" dirty="0">
                <a:solidFill>
                  <a:schemeClr val="tx1"/>
                </a:solidFill>
                <a:effectLst/>
                <a:latin typeface="Arial" charset="0"/>
                <a:ea typeface="+mn-ea"/>
                <a:cs typeface="+mn-cs"/>
                <a:hlinkClick r:id="rId4" tooltip="Madagascar"/>
              </a:rPr>
              <a:t>Madagascar</a:t>
            </a:r>
            <a:r>
              <a:rPr lang="hu-HU" sz="1200" b="0" i="0" kern="1200" dirty="0">
                <a:solidFill>
                  <a:schemeClr val="tx1"/>
                </a:solidFill>
                <a:effectLst/>
                <a:latin typeface="Arial" charset="0"/>
                <a:ea typeface="+mn-ea"/>
                <a:cs typeface="+mn-cs"/>
              </a:rPr>
              <a:t>.</a:t>
            </a:r>
            <a:endParaRPr lang="hu-HU" sz="1200" b="1" i="0" kern="1200" dirty="0">
              <a:solidFill>
                <a:schemeClr val="tx1"/>
              </a:solidFill>
              <a:effectLst/>
              <a:latin typeface="Arial" charset="0"/>
              <a:ea typeface="+mn-ea"/>
              <a:cs typeface="+mn-cs"/>
            </a:endParaRPr>
          </a:p>
          <a:p>
            <a:r>
              <a:rPr lang="en-US" sz="1200" b="1" i="0" kern="1200" dirty="0" err="1">
                <a:solidFill>
                  <a:schemeClr val="tx1"/>
                </a:solidFill>
                <a:effectLst/>
                <a:latin typeface="Arial" charset="0"/>
                <a:ea typeface="+mn-ea"/>
                <a:cs typeface="+mn-cs"/>
              </a:rPr>
              <a:t>Hixkaryana</a:t>
            </a:r>
            <a:r>
              <a:rPr lang="en-US" sz="1200" b="0" i="0" kern="1200" dirty="0">
                <a:solidFill>
                  <a:schemeClr val="tx1"/>
                </a:solidFill>
                <a:effectLst/>
                <a:latin typeface="Arial" charset="0"/>
                <a:ea typeface="+mn-ea"/>
                <a:cs typeface="+mn-cs"/>
              </a:rPr>
              <a:t> </a:t>
            </a:r>
            <a:r>
              <a:rPr lang="en-US" sz="1200" b="0" i="0" u="none" strike="noStrike" kern="1200" dirty="0">
                <a:solidFill>
                  <a:schemeClr val="tx1"/>
                </a:solidFill>
                <a:effectLst/>
                <a:latin typeface="Arial" charset="0"/>
                <a:ea typeface="+mn-ea"/>
                <a:cs typeface="+mn-cs"/>
                <a:hlinkClick r:id="rId5" tooltip="Help:IPA/English"/>
              </a:rPr>
              <a:t>/ˌ</a:t>
            </a:r>
            <a:r>
              <a:rPr lang="en-US" sz="1200" b="0" i="0" u="none" strike="noStrike" kern="1200" dirty="0" err="1">
                <a:solidFill>
                  <a:schemeClr val="tx1"/>
                </a:solidFill>
                <a:effectLst/>
                <a:latin typeface="Arial" charset="0"/>
                <a:ea typeface="+mn-ea"/>
                <a:cs typeface="+mn-cs"/>
                <a:hlinkClick r:id="rId5" tooltip="Help:IPA/English"/>
              </a:rPr>
              <a:t>hɪʃkæriˈɑːnə</a:t>
            </a:r>
            <a:r>
              <a:rPr lang="en-US" sz="1200" b="0" i="0" u="none" strike="noStrike" kern="1200" dirty="0">
                <a:solidFill>
                  <a:schemeClr val="tx1"/>
                </a:solidFill>
                <a:effectLst/>
                <a:latin typeface="Arial" charset="0"/>
                <a:ea typeface="+mn-ea"/>
                <a:cs typeface="+mn-cs"/>
                <a:hlinkClick r:id="rId5" tooltip="Help:IPA/English"/>
              </a:rPr>
              <a:t>/</a:t>
            </a:r>
            <a:r>
              <a:rPr lang="en-US" sz="1200" b="0" i="0" u="none" strike="noStrike" kern="1200" baseline="30000" dirty="0">
                <a:solidFill>
                  <a:schemeClr val="tx1"/>
                </a:solidFill>
                <a:effectLst/>
                <a:latin typeface="Arial" charset="0"/>
                <a:ea typeface="+mn-ea"/>
                <a:cs typeface="+mn-cs"/>
                <a:hlinkClick r:id="rId6"/>
              </a:rPr>
              <a:t>[3]</a:t>
            </a:r>
            <a:r>
              <a:rPr lang="en-US" sz="1200" b="0" i="0" kern="1200" dirty="0">
                <a:solidFill>
                  <a:schemeClr val="tx1"/>
                </a:solidFill>
                <a:effectLst/>
                <a:latin typeface="Arial" charset="0"/>
                <a:ea typeface="+mn-ea"/>
                <a:cs typeface="+mn-cs"/>
              </a:rPr>
              <a:t> is one of the </a:t>
            </a:r>
            <a:r>
              <a:rPr lang="en-US" sz="1200" b="0" i="0" u="none" strike="noStrike" kern="1200" dirty="0">
                <a:solidFill>
                  <a:schemeClr val="tx1"/>
                </a:solidFill>
                <a:effectLst/>
                <a:latin typeface="Arial" charset="0"/>
                <a:ea typeface="+mn-ea"/>
                <a:cs typeface="+mn-cs"/>
                <a:hlinkClick r:id="rId7" tooltip="Cariban languages"/>
              </a:rPr>
              <a:t>Cariban languages</a:t>
            </a:r>
            <a:endParaRPr lang="hu-HU" sz="1200" b="0" i="0" u="none" strike="noStrike" kern="1200" dirty="0">
              <a:solidFill>
                <a:schemeClr val="tx1"/>
              </a:solidFill>
              <a:effectLst/>
              <a:latin typeface="Arial" charset="0"/>
              <a:ea typeface="+mn-ea"/>
              <a:cs typeface="+mn-cs"/>
            </a:endParaRPr>
          </a:p>
          <a:p>
            <a:r>
              <a:rPr lang="en-US" sz="1200" b="1" i="0" kern="1200" dirty="0" err="1">
                <a:solidFill>
                  <a:schemeClr val="tx1"/>
                </a:solidFill>
                <a:effectLst/>
                <a:latin typeface="Arial" charset="0"/>
                <a:ea typeface="+mn-ea"/>
                <a:cs typeface="+mn-cs"/>
              </a:rPr>
              <a:t>Nadëb</a:t>
            </a:r>
            <a:r>
              <a:rPr lang="en-US" sz="1200" b="0" i="0" kern="1200" dirty="0">
                <a:solidFill>
                  <a:schemeClr val="tx1"/>
                </a:solidFill>
                <a:effectLst/>
                <a:latin typeface="Arial" charset="0"/>
                <a:ea typeface="+mn-ea"/>
                <a:cs typeface="+mn-cs"/>
              </a:rPr>
              <a:t> or </a:t>
            </a:r>
            <a:r>
              <a:rPr lang="en-US" sz="1200" b="1" i="0" kern="1200" dirty="0" err="1">
                <a:solidFill>
                  <a:schemeClr val="tx1"/>
                </a:solidFill>
                <a:effectLst/>
                <a:latin typeface="Arial" charset="0"/>
                <a:ea typeface="+mn-ea"/>
                <a:cs typeface="+mn-cs"/>
              </a:rPr>
              <a:t>Kaburi</a:t>
            </a:r>
            <a:r>
              <a:rPr lang="en-US" sz="1200" b="0" i="0" kern="1200" dirty="0">
                <a:solidFill>
                  <a:schemeClr val="tx1"/>
                </a:solidFill>
                <a:effectLst/>
                <a:latin typeface="Arial" charset="0"/>
                <a:ea typeface="+mn-ea"/>
                <a:cs typeface="+mn-cs"/>
              </a:rPr>
              <a:t> is a </a:t>
            </a:r>
            <a:r>
              <a:rPr lang="en-US" sz="1200" b="0" i="0" u="none" strike="noStrike" kern="1200" dirty="0" err="1">
                <a:solidFill>
                  <a:schemeClr val="tx1"/>
                </a:solidFill>
                <a:effectLst/>
                <a:latin typeface="Arial" charset="0"/>
                <a:ea typeface="+mn-ea"/>
                <a:cs typeface="+mn-cs"/>
                <a:hlinkClick r:id="rId8" tooltip="Nadahup language"/>
              </a:rPr>
              <a:t>Nadahup</a:t>
            </a:r>
            <a:r>
              <a:rPr lang="en-US" sz="1200" b="0" i="0" u="none" strike="noStrike" kern="1200" dirty="0">
                <a:solidFill>
                  <a:schemeClr val="tx1"/>
                </a:solidFill>
                <a:effectLst/>
                <a:latin typeface="Arial" charset="0"/>
                <a:ea typeface="+mn-ea"/>
                <a:cs typeface="+mn-cs"/>
                <a:hlinkClick r:id="rId8" tooltip="Nadahup language"/>
              </a:rPr>
              <a:t> language</a:t>
            </a:r>
            <a:r>
              <a:rPr lang="en-US" sz="1200" b="0" i="0" kern="1200" dirty="0">
                <a:solidFill>
                  <a:schemeClr val="tx1"/>
                </a:solidFill>
                <a:effectLst/>
                <a:latin typeface="Arial" charset="0"/>
                <a:ea typeface="+mn-ea"/>
                <a:cs typeface="+mn-cs"/>
              </a:rPr>
              <a:t> of the Brazilian Amazon</a:t>
            </a:r>
            <a:endParaRPr lang="hu-HU" dirty="0"/>
          </a:p>
        </p:txBody>
      </p:sp>
      <p:sp>
        <p:nvSpPr>
          <p:cNvPr id="64516"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575F5B29-8024-45A6-856D-ABDE31B02938}" type="slidenum">
              <a:rPr lang="hu-HU" sz="1200" smtClean="0">
                <a:solidFill>
                  <a:schemeClr val="tx1"/>
                </a:solidFill>
                <a:latin typeface="Arial" charset="0"/>
              </a:rPr>
              <a:pPr eaLnBrk="1" hangingPunct="1"/>
              <a:t>5</a:t>
            </a:fld>
            <a:endParaRPr lang="hu-HU" sz="1200">
              <a:solidFill>
                <a:schemeClr val="tx1"/>
              </a:solidFill>
              <a:latin typeface="Arial" charset="0"/>
            </a:endParaRPr>
          </a:p>
        </p:txBody>
      </p:sp>
    </p:spTree>
    <p:extLst>
      <p:ext uri="{BB962C8B-B14F-4D97-AF65-F5344CB8AC3E}">
        <p14:creationId xmlns:p14="http://schemas.microsoft.com/office/powerpoint/2010/main" val="9064992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Diakép helye 1"/>
          <p:cNvSpPr>
            <a:spLocks noGrp="1" noRot="1" noChangeAspect="1" noTextEdit="1"/>
          </p:cNvSpPr>
          <p:nvPr>
            <p:ph type="sldImg"/>
          </p:nvPr>
        </p:nvSpPr>
        <p:spPr>
          <a:xfrm>
            <a:off x="457200" y="720725"/>
            <a:ext cx="6400800" cy="3600450"/>
          </a:xfrm>
          <a:ln/>
        </p:spPr>
      </p:sp>
      <p:sp>
        <p:nvSpPr>
          <p:cNvPr id="66563"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hu-HU" dirty="0">
                <a:hlinkClick r:id="rId3" tooltip="Írás"/>
              </a:rPr>
              <a:t>Rosette-i kő</a:t>
            </a:r>
          </a:p>
          <a:p>
            <a:r>
              <a:rPr lang="hu-HU" dirty="0"/>
              <a:t> </a:t>
            </a:r>
            <a:r>
              <a:rPr lang="hu-HU" dirty="0">
                <a:hlinkClick r:id="rId4" tooltip="1822"/>
              </a:rPr>
              <a:t>1822</a:t>
            </a:r>
            <a:r>
              <a:rPr lang="hu-HU" dirty="0"/>
              <a:t>-ben </a:t>
            </a:r>
            <a:r>
              <a:rPr lang="hu-HU" dirty="0" err="1">
                <a:hlinkClick r:id="rId5" tooltip="Jean-François Champollion"/>
              </a:rPr>
              <a:t>Jean-François</a:t>
            </a:r>
            <a:r>
              <a:rPr lang="hu-HU" dirty="0">
                <a:hlinkClick r:id="rId5" tooltip="Jean-François Champollion"/>
              </a:rPr>
              <a:t> Champollion</a:t>
            </a:r>
            <a:endParaRPr lang="hu-HU" dirty="0">
              <a:hlinkClick r:id="rId3" tooltip="Írás"/>
            </a:endParaRPr>
          </a:p>
          <a:p>
            <a:r>
              <a:rPr lang="hu-HU" dirty="0">
                <a:hlinkClick r:id="rId3" tooltip="Írás"/>
              </a:rPr>
              <a:t>Írás</a:t>
            </a:r>
            <a:r>
              <a:rPr lang="hu-HU" dirty="0"/>
              <a:t>:</a:t>
            </a:r>
          </a:p>
          <a:p>
            <a:r>
              <a:rPr lang="hu-HU" dirty="0">
                <a:hlinkClick r:id="rId6" tooltip="Görög ábécé"/>
              </a:rPr>
              <a:t>görög</a:t>
            </a:r>
            <a:r>
              <a:rPr lang="hu-HU" dirty="0"/>
              <a:t/>
            </a:r>
            <a:br>
              <a:rPr lang="hu-HU" dirty="0"/>
            </a:br>
            <a:r>
              <a:rPr lang="hu-HU" dirty="0">
                <a:hlinkClick r:id="rId7" tooltip="Démotikus írás"/>
              </a:rPr>
              <a:t>démotikus</a:t>
            </a:r>
            <a:r>
              <a:rPr lang="hu-HU" dirty="0"/>
              <a:t/>
            </a:r>
            <a:br>
              <a:rPr lang="hu-HU" dirty="0"/>
            </a:br>
            <a:r>
              <a:rPr lang="hu-HU" dirty="0">
                <a:hlinkClick r:id="rId8" tooltip="Hieroglif írás"/>
              </a:rPr>
              <a:t>hieroglif</a:t>
            </a:r>
            <a:endParaRPr lang="hu-HU" dirty="0"/>
          </a:p>
        </p:txBody>
      </p:sp>
      <p:sp>
        <p:nvSpPr>
          <p:cNvPr id="66564"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BDFE9DFF-1826-43D7-822B-348570AD2DAA}" type="slidenum">
              <a:rPr lang="hu-HU" sz="1200" smtClean="0">
                <a:solidFill>
                  <a:schemeClr val="tx1"/>
                </a:solidFill>
                <a:latin typeface="Arial" charset="0"/>
              </a:rPr>
              <a:pPr eaLnBrk="1" hangingPunct="1"/>
              <a:t>8</a:t>
            </a:fld>
            <a:endParaRPr lang="hu-HU" sz="1200">
              <a:solidFill>
                <a:schemeClr val="tx1"/>
              </a:solidFill>
              <a:latin typeface="Arial" charset="0"/>
            </a:endParaRPr>
          </a:p>
        </p:txBody>
      </p:sp>
    </p:spTree>
    <p:extLst>
      <p:ext uri="{BB962C8B-B14F-4D97-AF65-F5344CB8AC3E}">
        <p14:creationId xmlns:p14="http://schemas.microsoft.com/office/powerpoint/2010/main" val="1788180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Diakép helye 1"/>
          <p:cNvSpPr>
            <a:spLocks noGrp="1" noRot="1" noChangeAspect="1" noTextEdit="1"/>
          </p:cNvSpPr>
          <p:nvPr>
            <p:ph type="sldImg"/>
          </p:nvPr>
        </p:nvSpPr>
        <p:spPr>
          <a:xfrm>
            <a:off x="457200" y="720725"/>
            <a:ext cx="6400800" cy="3600450"/>
          </a:xfrm>
          <a:ln/>
        </p:spPr>
      </p:sp>
      <p:sp>
        <p:nvSpPr>
          <p:cNvPr id="67587"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67588"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2134236F-0351-41DC-848A-4E958B49B3DD}" type="slidenum">
              <a:rPr lang="hu-HU" sz="1200" smtClean="0">
                <a:solidFill>
                  <a:schemeClr val="tx1"/>
                </a:solidFill>
                <a:latin typeface="Arial" charset="0"/>
              </a:rPr>
              <a:pPr eaLnBrk="1" hangingPunct="1"/>
              <a:t>9</a:t>
            </a:fld>
            <a:endParaRPr lang="hu-HU" sz="1200">
              <a:solidFill>
                <a:schemeClr val="tx1"/>
              </a:solidFill>
              <a:latin typeface="Arial" charset="0"/>
            </a:endParaRPr>
          </a:p>
        </p:txBody>
      </p:sp>
    </p:spTree>
    <p:extLst>
      <p:ext uri="{BB962C8B-B14F-4D97-AF65-F5344CB8AC3E}">
        <p14:creationId xmlns:p14="http://schemas.microsoft.com/office/powerpoint/2010/main" val="16794471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Diakép helye 1"/>
          <p:cNvSpPr>
            <a:spLocks noGrp="1" noRot="1" noChangeAspect="1" noTextEdit="1"/>
          </p:cNvSpPr>
          <p:nvPr>
            <p:ph type="sldImg"/>
          </p:nvPr>
        </p:nvSpPr>
        <p:spPr>
          <a:xfrm>
            <a:off x="457200" y="720725"/>
            <a:ext cx="6400800" cy="3600450"/>
          </a:xfrm>
          <a:ln/>
        </p:spPr>
      </p:sp>
      <p:sp>
        <p:nvSpPr>
          <p:cNvPr id="70659"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70660"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2B6608A3-8A03-462D-86CC-D8862586271C}" type="slidenum">
              <a:rPr lang="hu-HU" sz="1200" smtClean="0">
                <a:solidFill>
                  <a:schemeClr val="tx1"/>
                </a:solidFill>
                <a:latin typeface="Arial" charset="0"/>
              </a:rPr>
              <a:pPr eaLnBrk="1" hangingPunct="1"/>
              <a:t>11</a:t>
            </a:fld>
            <a:endParaRPr lang="hu-HU" sz="1200">
              <a:solidFill>
                <a:schemeClr val="tx1"/>
              </a:solidFill>
              <a:latin typeface="Arial" charset="0"/>
            </a:endParaRPr>
          </a:p>
        </p:txBody>
      </p:sp>
    </p:spTree>
    <p:extLst>
      <p:ext uri="{BB962C8B-B14F-4D97-AF65-F5344CB8AC3E}">
        <p14:creationId xmlns:p14="http://schemas.microsoft.com/office/powerpoint/2010/main" val="17991341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Diakép helye 1"/>
          <p:cNvSpPr>
            <a:spLocks noGrp="1" noRot="1" noChangeAspect="1" noTextEdit="1"/>
          </p:cNvSpPr>
          <p:nvPr>
            <p:ph type="sldImg"/>
          </p:nvPr>
        </p:nvSpPr>
        <p:spPr>
          <a:xfrm>
            <a:off x="457200" y="720725"/>
            <a:ext cx="6400800" cy="3600450"/>
          </a:xfrm>
          <a:ln/>
        </p:spPr>
      </p:sp>
      <p:sp>
        <p:nvSpPr>
          <p:cNvPr id="71683"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71684"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206FA853-F6D3-40FD-82C3-EB1DAB16284C}" type="slidenum">
              <a:rPr lang="hu-HU" sz="1200" smtClean="0">
                <a:solidFill>
                  <a:schemeClr val="tx1"/>
                </a:solidFill>
                <a:latin typeface="Arial" charset="0"/>
              </a:rPr>
              <a:pPr eaLnBrk="1" hangingPunct="1"/>
              <a:t>12</a:t>
            </a:fld>
            <a:endParaRPr lang="hu-HU" sz="1200">
              <a:solidFill>
                <a:schemeClr val="tx1"/>
              </a:solidFill>
              <a:latin typeface="Arial" charset="0"/>
            </a:endParaRPr>
          </a:p>
        </p:txBody>
      </p:sp>
    </p:spTree>
    <p:extLst>
      <p:ext uri="{BB962C8B-B14F-4D97-AF65-F5344CB8AC3E}">
        <p14:creationId xmlns:p14="http://schemas.microsoft.com/office/powerpoint/2010/main" val="472795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iakép helye 1"/>
          <p:cNvSpPr>
            <a:spLocks noGrp="1" noRot="1" noChangeAspect="1" noTextEdit="1"/>
          </p:cNvSpPr>
          <p:nvPr>
            <p:ph type="sldImg"/>
          </p:nvPr>
        </p:nvSpPr>
        <p:spPr>
          <a:xfrm>
            <a:off x="457200" y="720725"/>
            <a:ext cx="6400800" cy="3600450"/>
          </a:xfrm>
          <a:ln/>
        </p:spPr>
      </p:sp>
      <p:sp>
        <p:nvSpPr>
          <p:cNvPr id="72707"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72708"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9E50BDC6-E49A-4BB7-961B-01E5C1711CF1}" type="slidenum">
              <a:rPr lang="hu-HU" sz="1200" smtClean="0">
                <a:solidFill>
                  <a:schemeClr val="tx1"/>
                </a:solidFill>
                <a:latin typeface="Arial" charset="0"/>
              </a:rPr>
              <a:pPr eaLnBrk="1" hangingPunct="1"/>
              <a:t>13</a:t>
            </a:fld>
            <a:endParaRPr lang="hu-HU" sz="1200">
              <a:solidFill>
                <a:schemeClr val="tx1"/>
              </a:solidFill>
              <a:latin typeface="Arial" charset="0"/>
            </a:endParaRPr>
          </a:p>
        </p:txBody>
      </p:sp>
    </p:spTree>
    <p:extLst>
      <p:ext uri="{BB962C8B-B14F-4D97-AF65-F5344CB8AC3E}">
        <p14:creationId xmlns:p14="http://schemas.microsoft.com/office/powerpoint/2010/main" val="5712081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Diakép helye 1"/>
          <p:cNvSpPr>
            <a:spLocks noGrp="1" noRot="1" noChangeAspect="1" noTextEdit="1"/>
          </p:cNvSpPr>
          <p:nvPr>
            <p:ph type="sldImg"/>
          </p:nvPr>
        </p:nvSpPr>
        <p:spPr>
          <a:xfrm>
            <a:off x="457200" y="720725"/>
            <a:ext cx="6400800" cy="3600450"/>
          </a:xfrm>
          <a:ln/>
        </p:spPr>
      </p:sp>
      <p:sp>
        <p:nvSpPr>
          <p:cNvPr id="72707" name="Jegyzetek hely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hu-HU"/>
          </a:p>
        </p:txBody>
      </p:sp>
      <p:sp>
        <p:nvSpPr>
          <p:cNvPr id="72708" name="Dia számának helye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3600">
                <a:solidFill>
                  <a:srgbClr val="003300"/>
                </a:solidFill>
                <a:latin typeface="Trebuchet MS" pitchFamily="34" charset="0"/>
              </a:defRPr>
            </a:lvl1pPr>
            <a:lvl2pPr marL="742950" indent="-285750" eaLnBrk="0" hangingPunct="0">
              <a:defRPr sz="3600">
                <a:solidFill>
                  <a:srgbClr val="003300"/>
                </a:solidFill>
                <a:latin typeface="Trebuchet MS" pitchFamily="34" charset="0"/>
              </a:defRPr>
            </a:lvl2pPr>
            <a:lvl3pPr marL="1143000" indent="-228600" eaLnBrk="0" hangingPunct="0">
              <a:defRPr sz="3600">
                <a:solidFill>
                  <a:srgbClr val="003300"/>
                </a:solidFill>
                <a:latin typeface="Trebuchet MS" pitchFamily="34" charset="0"/>
              </a:defRPr>
            </a:lvl3pPr>
            <a:lvl4pPr marL="1600200" indent="-228600" eaLnBrk="0" hangingPunct="0">
              <a:defRPr sz="3600">
                <a:solidFill>
                  <a:srgbClr val="003300"/>
                </a:solidFill>
                <a:latin typeface="Trebuchet MS" pitchFamily="34" charset="0"/>
              </a:defRPr>
            </a:lvl4pPr>
            <a:lvl5pPr marL="2057400" indent="-228600" eaLnBrk="0" hangingPunct="0">
              <a:defRPr sz="3600">
                <a:solidFill>
                  <a:srgbClr val="003300"/>
                </a:solidFill>
                <a:latin typeface="Trebuchet MS" pitchFamily="34" charset="0"/>
              </a:defRPr>
            </a:lvl5pPr>
            <a:lvl6pPr marL="2514600" indent="-228600" algn="ctr" eaLnBrk="0" fontAlgn="base" hangingPunct="0">
              <a:spcBef>
                <a:spcPct val="20000"/>
              </a:spcBef>
              <a:spcAft>
                <a:spcPct val="0"/>
              </a:spcAft>
              <a:buChar char="–"/>
              <a:defRPr sz="3600">
                <a:solidFill>
                  <a:srgbClr val="003300"/>
                </a:solidFill>
                <a:latin typeface="Trebuchet MS" pitchFamily="34" charset="0"/>
              </a:defRPr>
            </a:lvl6pPr>
            <a:lvl7pPr marL="2971800" indent="-228600" algn="ctr" eaLnBrk="0" fontAlgn="base" hangingPunct="0">
              <a:spcBef>
                <a:spcPct val="20000"/>
              </a:spcBef>
              <a:spcAft>
                <a:spcPct val="0"/>
              </a:spcAft>
              <a:buChar char="–"/>
              <a:defRPr sz="3600">
                <a:solidFill>
                  <a:srgbClr val="003300"/>
                </a:solidFill>
                <a:latin typeface="Trebuchet MS" pitchFamily="34" charset="0"/>
              </a:defRPr>
            </a:lvl7pPr>
            <a:lvl8pPr marL="3429000" indent="-228600" algn="ctr" eaLnBrk="0" fontAlgn="base" hangingPunct="0">
              <a:spcBef>
                <a:spcPct val="20000"/>
              </a:spcBef>
              <a:spcAft>
                <a:spcPct val="0"/>
              </a:spcAft>
              <a:buChar char="–"/>
              <a:defRPr sz="3600">
                <a:solidFill>
                  <a:srgbClr val="003300"/>
                </a:solidFill>
                <a:latin typeface="Trebuchet MS" pitchFamily="34" charset="0"/>
              </a:defRPr>
            </a:lvl8pPr>
            <a:lvl9pPr marL="3886200" indent="-228600" algn="ctr" eaLnBrk="0" fontAlgn="base" hangingPunct="0">
              <a:spcBef>
                <a:spcPct val="20000"/>
              </a:spcBef>
              <a:spcAft>
                <a:spcPct val="0"/>
              </a:spcAft>
              <a:buChar char="–"/>
              <a:defRPr sz="3600">
                <a:solidFill>
                  <a:srgbClr val="003300"/>
                </a:solidFill>
                <a:latin typeface="Trebuchet MS" pitchFamily="34" charset="0"/>
              </a:defRPr>
            </a:lvl9pPr>
          </a:lstStyle>
          <a:p>
            <a:pPr eaLnBrk="1" hangingPunct="1"/>
            <a:fld id="{9E50BDC6-E49A-4BB7-961B-01E5C1711CF1}" type="slidenum">
              <a:rPr lang="hu-HU" sz="1200" smtClean="0">
                <a:solidFill>
                  <a:schemeClr val="tx1"/>
                </a:solidFill>
                <a:latin typeface="Arial" charset="0"/>
              </a:rPr>
              <a:pPr eaLnBrk="1" hangingPunct="1"/>
              <a:t>14</a:t>
            </a:fld>
            <a:endParaRPr lang="hu-HU" sz="1200">
              <a:solidFill>
                <a:schemeClr val="tx1"/>
              </a:solidFill>
              <a:latin typeface="Arial" charset="0"/>
            </a:endParaRPr>
          </a:p>
        </p:txBody>
      </p:sp>
    </p:spTree>
    <p:extLst>
      <p:ext uri="{BB962C8B-B14F-4D97-AF65-F5344CB8AC3E}">
        <p14:creationId xmlns:p14="http://schemas.microsoft.com/office/powerpoint/2010/main" val="41809664"/>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pic>
        <p:nvPicPr>
          <p:cNvPr id="11" name="Picture 2" descr="http://www.nytud.hu/images/logo21eng_nytk800.gif">
            <a:extLst>
              <a:ext uri="{FF2B5EF4-FFF2-40B4-BE49-F238E27FC236}">
                <a16:creationId xmlns:a16="http://schemas.microsoft.com/office/drawing/2014/main" xmlns="" id="{13E99802-4326-40CB-9CC9-C84FEDC73EDD}"/>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100000"/>
                    </a14:imgEffect>
                    <a14:imgEffect>
                      <a14:saturation sat="101000"/>
                    </a14:imgEffect>
                  </a14:imgLayer>
                </a14:imgProps>
              </a:ext>
              <a:ext uri="{28A0092B-C50C-407E-A947-70E740481C1C}">
                <a14:useLocalDpi xmlns:a14="http://schemas.microsoft.com/office/drawing/2010/main" val="0"/>
              </a:ext>
            </a:extLst>
          </a:blip>
          <a:srcRect r="87455"/>
          <a:stretch/>
        </p:blipFill>
        <p:spPr bwMode="auto">
          <a:xfrm>
            <a:off x="2654530" y="0"/>
            <a:ext cx="6882940" cy="6858000"/>
          </a:xfrm>
          <a:prstGeom prst="rect">
            <a:avLst/>
          </a:prstGeom>
          <a:noFill/>
        </p:spPr>
      </p:pic>
      <p:sp>
        <p:nvSpPr>
          <p:cNvPr id="2" name="Cím 1">
            <a:extLst>
              <a:ext uri="{FF2B5EF4-FFF2-40B4-BE49-F238E27FC236}">
                <a16:creationId xmlns:a16="http://schemas.microsoft.com/office/drawing/2014/main" xmlns="" id="{13F903B6-07AF-4D98-9D14-0977DC39D9E5}"/>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endParaRPr lang="hu-HU" dirty="0"/>
          </a:p>
        </p:txBody>
      </p:sp>
      <p:sp>
        <p:nvSpPr>
          <p:cNvPr id="3" name="Alcím 2">
            <a:extLst>
              <a:ext uri="{FF2B5EF4-FFF2-40B4-BE49-F238E27FC236}">
                <a16:creationId xmlns:a16="http://schemas.microsoft.com/office/drawing/2014/main" xmlns="" id="{FFD864C5-F3DB-4605-A4DF-EA2C3CD5E1D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8" name="Téglalap 7">
            <a:extLst>
              <a:ext uri="{FF2B5EF4-FFF2-40B4-BE49-F238E27FC236}">
                <a16:creationId xmlns:a16="http://schemas.microsoft.com/office/drawing/2014/main" xmlns="" id="{0D3846F0-DF83-4379-9C4E-24EB82594D5F}"/>
              </a:ext>
            </a:extLst>
          </p:cNvPr>
          <p:cNvSpPr/>
          <p:nvPr/>
        </p:nvSpPr>
        <p:spPr>
          <a:xfrm>
            <a:off x="172720" y="6299200"/>
            <a:ext cx="2865120" cy="47752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540260616"/>
      </p:ext>
    </p:extLst>
  </p:cSld>
  <p:clrMapOvr>
    <a:masterClrMapping/>
  </p:clrMapOvr>
  <p:transition spd="slow">
    <p:push/>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905B19A6-7D5A-4662-840F-B6415C478F67}"/>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xmlns="" id="{8F3369B3-145A-4A77-AC42-B9413928BB75}"/>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F56A287E-EF89-444E-995A-99B1248E8101}"/>
              </a:ext>
            </a:extLst>
          </p:cNvPr>
          <p:cNvSpPr>
            <a:spLocks noGrp="1"/>
          </p:cNvSpPr>
          <p:nvPr>
            <p:ph type="dt" sz="half" idx="10"/>
          </p:nvPr>
        </p:nvSpPr>
        <p:spPr/>
        <p:txBody>
          <a:bodyPr/>
          <a:lstStyle/>
          <a:p>
            <a:pPr>
              <a:defRPr/>
            </a:pPr>
            <a:r>
              <a:rPr lang="hu-HU"/>
              <a:t>Laki László</a:t>
            </a:r>
            <a:endParaRPr lang="hu-HU" dirty="0"/>
          </a:p>
        </p:txBody>
      </p:sp>
      <p:sp>
        <p:nvSpPr>
          <p:cNvPr id="5" name="Élőláb helye 4">
            <a:extLst>
              <a:ext uri="{FF2B5EF4-FFF2-40B4-BE49-F238E27FC236}">
                <a16:creationId xmlns:a16="http://schemas.microsoft.com/office/drawing/2014/main" xmlns="" id="{FF695EC7-CBBE-4049-A99B-E4A3A0200D8C}"/>
              </a:ext>
            </a:extLst>
          </p:cNvPr>
          <p:cNvSpPr>
            <a:spLocks noGrp="1"/>
          </p:cNvSpPr>
          <p:nvPr>
            <p:ph type="ftr" sz="quarter" idx="11"/>
          </p:nvPr>
        </p:nvSpPr>
        <p:spPr/>
        <p:txBody>
          <a:bodyPr/>
          <a:lstStyle/>
          <a:p>
            <a:pPr>
              <a:defRPr/>
            </a:pPr>
            <a:r>
              <a:rPr lang="hu-HU"/>
              <a:t>A nyelvtechnológia eszközei és nyersanyagai – 2016. 04. 05. </a:t>
            </a:r>
            <a:endParaRPr lang="hu-HU" dirty="0"/>
          </a:p>
        </p:txBody>
      </p:sp>
      <p:sp>
        <p:nvSpPr>
          <p:cNvPr id="6" name="Dia számának helye 5">
            <a:extLst>
              <a:ext uri="{FF2B5EF4-FFF2-40B4-BE49-F238E27FC236}">
                <a16:creationId xmlns:a16="http://schemas.microsoft.com/office/drawing/2014/main" xmlns="" id="{A2875CF7-9494-45A4-A147-BA909BA0893B}"/>
              </a:ext>
            </a:extLst>
          </p:cNvPr>
          <p:cNvSpPr>
            <a:spLocks noGrp="1"/>
          </p:cNvSpPr>
          <p:nvPr>
            <p:ph type="sldNum" sz="quarter" idx="12"/>
          </p:nvPr>
        </p:nvSpPr>
        <p:spPr/>
        <p:txBody>
          <a:bodyPr/>
          <a:lstStyle/>
          <a:p>
            <a:fld id="{1A1129E3-C55D-47F6-9570-EF1B473CE3F9}" type="slidenum">
              <a:rPr lang="hu-HU" smtClean="0"/>
              <a:t>‹#›</a:t>
            </a:fld>
            <a:endParaRPr lang="hu-HU"/>
          </a:p>
        </p:txBody>
      </p:sp>
      <p:cxnSp>
        <p:nvCxnSpPr>
          <p:cNvPr id="7" name="Egyenes összekötő 6"/>
          <p:cNvCxnSpPr/>
          <p:nvPr/>
        </p:nvCxnSpPr>
        <p:spPr>
          <a:xfrm>
            <a:off x="838200" y="1747801"/>
            <a:ext cx="10515600" cy="0"/>
          </a:xfrm>
          <a:prstGeom prst="line">
            <a:avLst/>
          </a:prstGeom>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2213613536"/>
      </p:ext>
    </p:extLst>
  </p:cSld>
  <p:clrMapOvr>
    <a:masterClrMapping/>
  </p:clrMapOvr>
  <p:transition spd="slow">
    <p:push/>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xmlns="" id="{5F21E952-C4D6-4069-8592-B3F0933F828E}"/>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xmlns="" id="{FB0D8EB9-7AB6-4A22-9DFF-86866C523A44}"/>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CF9EA4A9-0F08-432A-8C72-C09AB169DE4E}"/>
              </a:ext>
            </a:extLst>
          </p:cNvPr>
          <p:cNvSpPr>
            <a:spLocks noGrp="1"/>
          </p:cNvSpPr>
          <p:nvPr>
            <p:ph type="dt" sz="half" idx="10"/>
          </p:nvPr>
        </p:nvSpPr>
        <p:spPr/>
        <p:txBody>
          <a:bodyPr/>
          <a:lstStyle/>
          <a:p>
            <a:pPr>
              <a:defRPr/>
            </a:pPr>
            <a:r>
              <a:rPr lang="hu-HU"/>
              <a:t>Laki László</a:t>
            </a:r>
            <a:endParaRPr lang="hu-HU" dirty="0"/>
          </a:p>
        </p:txBody>
      </p:sp>
      <p:sp>
        <p:nvSpPr>
          <p:cNvPr id="5" name="Élőláb helye 4">
            <a:extLst>
              <a:ext uri="{FF2B5EF4-FFF2-40B4-BE49-F238E27FC236}">
                <a16:creationId xmlns:a16="http://schemas.microsoft.com/office/drawing/2014/main" xmlns="" id="{30DEA6A5-EF05-46FC-8D7E-5BC24DB329F4}"/>
              </a:ext>
            </a:extLst>
          </p:cNvPr>
          <p:cNvSpPr>
            <a:spLocks noGrp="1"/>
          </p:cNvSpPr>
          <p:nvPr>
            <p:ph type="ftr" sz="quarter" idx="11"/>
          </p:nvPr>
        </p:nvSpPr>
        <p:spPr/>
        <p:txBody>
          <a:bodyPr/>
          <a:lstStyle/>
          <a:p>
            <a:pPr>
              <a:defRPr/>
            </a:pPr>
            <a:r>
              <a:rPr lang="hu-HU"/>
              <a:t>A nyelvtechnológia eszközei és nyersanyagai – 2016. 04. 05. </a:t>
            </a:r>
            <a:endParaRPr lang="hu-HU" dirty="0"/>
          </a:p>
        </p:txBody>
      </p:sp>
      <p:sp>
        <p:nvSpPr>
          <p:cNvPr id="6" name="Dia számának helye 5">
            <a:extLst>
              <a:ext uri="{FF2B5EF4-FFF2-40B4-BE49-F238E27FC236}">
                <a16:creationId xmlns:a16="http://schemas.microsoft.com/office/drawing/2014/main" xmlns="" id="{74318870-B51D-49B0-816B-8B3A01B18916}"/>
              </a:ext>
            </a:extLst>
          </p:cNvPr>
          <p:cNvSpPr>
            <a:spLocks noGrp="1"/>
          </p:cNvSpPr>
          <p:nvPr>
            <p:ph type="sldNum" sz="quarter" idx="12"/>
          </p:nvPr>
        </p:nvSpPr>
        <p:spPr/>
        <p:txBody>
          <a:bodyPr/>
          <a:lstStyle/>
          <a:p>
            <a:fld id="{1A1129E3-C55D-47F6-9570-EF1B473CE3F9}" type="slidenum">
              <a:rPr lang="hu-HU" smtClean="0"/>
              <a:t>‹#›</a:t>
            </a:fld>
            <a:endParaRPr lang="hu-HU"/>
          </a:p>
        </p:txBody>
      </p:sp>
      <p:cxnSp>
        <p:nvCxnSpPr>
          <p:cNvPr id="7" name="Egyenes összekötő 6"/>
          <p:cNvCxnSpPr/>
          <p:nvPr/>
        </p:nvCxnSpPr>
        <p:spPr>
          <a:xfrm>
            <a:off x="8656804" y="365125"/>
            <a:ext cx="0" cy="5811838"/>
          </a:xfrm>
          <a:prstGeom prst="line">
            <a:avLst/>
          </a:prstGeom>
        </p:spPr>
        <p:style>
          <a:lnRef idx="3">
            <a:schemeClr val="accent6"/>
          </a:lnRef>
          <a:fillRef idx="0">
            <a:schemeClr val="accent6"/>
          </a:fillRef>
          <a:effectRef idx="2">
            <a:schemeClr val="accent6"/>
          </a:effectRef>
          <a:fontRef idx="minor">
            <a:schemeClr val="tx1"/>
          </a:fontRef>
        </p:style>
      </p:cxnSp>
      <p:pic>
        <p:nvPicPr>
          <p:cNvPr id="8" name="Kép 7">
            <a:extLst>
              <a:ext uri="{FF2B5EF4-FFF2-40B4-BE49-F238E27FC236}">
                <a16:creationId xmlns:a16="http://schemas.microsoft.com/office/drawing/2014/main" xmlns="" id="{A4C15F12-C923-40FD-8217-6FBC929DFF8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1" r="-1309" b="-11774"/>
          <a:stretch/>
        </p:blipFill>
        <p:spPr>
          <a:xfrm>
            <a:off x="0" y="6314481"/>
            <a:ext cx="4038600" cy="543729"/>
          </a:xfrm>
          <a:prstGeom prst="rect">
            <a:avLst/>
          </a:prstGeom>
          <a:ln>
            <a:noFill/>
          </a:ln>
          <a:effectLst/>
        </p:spPr>
      </p:pic>
    </p:spTree>
    <p:extLst>
      <p:ext uri="{BB962C8B-B14F-4D97-AF65-F5344CB8AC3E}">
        <p14:creationId xmlns:p14="http://schemas.microsoft.com/office/powerpoint/2010/main" val="2855403751"/>
      </p:ext>
    </p:extLst>
  </p:cSld>
  <p:clrMapOvr>
    <a:masterClrMapping/>
  </p:clrMapOvr>
  <p:transition spd="slow">
    <p:push/>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Összehasonlítás">
    <p:spTree>
      <p:nvGrpSpPr>
        <p:cNvPr id="1" name=""/>
        <p:cNvGrpSpPr/>
        <p:nvPr/>
      </p:nvGrpSpPr>
      <p:grpSpPr>
        <a:xfrm>
          <a:off x="0" y="0"/>
          <a:ext cx="0" cy="0"/>
          <a:chOff x="0" y="0"/>
          <a:chExt cx="0" cy="0"/>
        </a:xfrm>
      </p:grpSpPr>
      <p:sp>
        <p:nvSpPr>
          <p:cNvPr id="2" name="Title 1"/>
          <p:cNvSpPr>
            <a:spLocks noGrp="1"/>
          </p:cNvSpPr>
          <p:nvPr>
            <p:ph type="title"/>
          </p:nvPr>
        </p:nvSpPr>
        <p:spPr>
          <a:xfrm>
            <a:off x="609600" y="480060"/>
            <a:ext cx="10972800" cy="937578"/>
          </a:xfrm>
        </p:spPr>
        <p:txBody>
          <a:bodyPr/>
          <a:lstStyle>
            <a:lvl1pPr>
              <a:defRPr sz="3500" baseline="0"/>
            </a:lvl1pPr>
          </a:lstStyle>
          <a:p>
            <a:r>
              <a:rPr lang="hu-HU"/>
              <a:t>Mintacím szerkesztése</a:t>
            </a:r>
            <a:endParaRPr lang="hu-HU" dirty="0"/>
          </a:p>
        </p:txBody>
      </p:sp>
      <p:sp>
        <p:nvSpPr>
          <p:cNvPr id="3" name="Text Placeholder 2"/>
          <p:cNvSpPr>
            <a:spLocks noGrp="1"/>
          </p:cNvSpPr>
          <p:nvPr>
            <p:ph type="body" idx="1"/>
          </p:nvPr>
        </p:nvSpPr>
        <p:spPr>
          <a:xfrm>
            <a:off x="609600" y="2222326"/>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Content Placeholder 3"/>
          <p:cNvSpPr>
            <a:spLocks noGrp="1"/>
          </p:cNvSpPr>
          <p:nvPr>
            <p:ph sz="half" idx="2"/>
          </p:nvPr>
        </p:nvSpPr>
        <p:spPr>
          <a:xfrm>
            <a:off x="609600" y="2862088"/>
            <a:ext cx="5386917" cy="33032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5" name="Text Placeholder 4"/>
          <p:cNvSpPr>
            <a:spLocks noGrp="1"/>
          </p:cNvSpPr>
          <p:nvPr>
            <p:ph type="body" sz="quarter" idx="3"/>
          </p:nvPr>
        </p:nvSpPr>
        <p:spPr>
          <a:xfrm>
            <a:off x="6193369" y="2222326"/>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Content Placeholder 5"/>
          <p:cNvSpPr>
            <a:spLocks noGrp="1"/>
          </p:cNvSpPr>
          <p:nvPr>
            <p:ph sz="quarter" idx="4"/>
          </p:nvPr>
        </p:nvSpPr>
        <p:spPr>
          <a:xfrm>
            <a:off x="6193369" y="2862088"/>
            <a:ext cx="5389033" cy="330321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Rectangle 4"/>
          <p:cNvSpPr>
            <a:spLocks noGrp="1" noChangeArrowheads="1"/>
          </p:cNvSpPr>
          <p:nvPr>
            <p:ph type="dt" sz="half" idx="10"/>
          </p:nvPr>
        </p:nvSpPr>
        <p:spPr/>
        <p:txBody>
          <a:bodyPr/>
          <a:lstStyle>
            <a:lvl1pPr>
              <a:defRPr/>
            </a:lvl1pPr>
          </a:lstStyle>
          <a:p>
            <a:pPr>
              <a:defRPr/>
            </a:pPr>
            <a:r>
              <a:rPr lang="hu-HU"/>
              <a:t>Laki László</a:t>
            </a:r>
            <a:endParaRPr lang="hu-HU" dirty="0"/>
          </a:p>
        </p:txBody>
      </p:sp>
      <p:sp>
        <p:nvSpPr>
          <p:cNvPr id="8" name="Rectangle 5"/>
          <p:cNvSpPr>
            <a:spLocks noGrp="1" noChangeArrowheads="1"/>
          </p:cNvSpPr>
          <p:nvPr>
            <p:ph type="ftr" sz="quarter" idx="11"/>
          </p:nvPr>
        </p:nvSpPr>
        <p:spPr/>
        <p:txBody>
          <a:bodyPr/>
          <a:lstStyle>
            <a:lvl1pPr algn="ctr">
              <a:defRPr/>
            </a:lvl1pPr>
          </a:lstStyle>
          <a:p>
            <a:pPr>
              <a:defRPr/>
            </a:pPr>
            <a:r>
              <a:rPr lang="hu-HU"/>
              <a:t>A nyelvtechnológia eszközei és nyersanyagai – 2016. 04. 05. </a:t>
            </a:r>
            <a:endParaRPr lang="hu-HU" dirty="0"/>
          </a:p>
        </p:txBody>
      </p:sp>
      <p:sp>
        <p:nvSpPr>
          <p:cNvPr id="10" name="Content Placeholder 3"/>
          <p:cNvSpPr>
            <a:spLocks noGrp="1"/>
          </p:cNvSpPr>
          <p:nvPr>
            <p:ph sz="half" idx="12"/>
          </p:nvPr>
        </p:nvSpPr>
        <p:spPr>
          <a:xfrm>
            <a:off x="613072" y="1484784"/>
            <a:ext cx="10955536" cy="64807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hu-HU" dirty="0"/>
              <a:t>Mintaszöveg szerkesztése</a:t>
            </a:r>
          </a:p>
          <a:p>
            <a:pPr lvl="1"/>
            <a:r>
              <a:rPr lang="hu-HU" dirty="0"/>
              <a:t>Második szint</a:t>
            </a:r>
          </a:p>
          <a:p>
            <a:pPr lvl="2"/>
            <a:r>
              <a:rPr lang="hu-HU" dirty="0"/>
              <a:t>Harmadik szint</a:t>
            </a:r>
          </a:p>
          <a:p>
            <a:pPr lvl="3"/>
            <a:r>
              <a:rPr lang="hu-HU" dirty="0"/>
              <a:t>Negyedik szint</a:t>
            </a:r>
          </a:p>
          <a:p>
            <a:pPr lvl="4"/>
            <a:r>
              <a:rPr lang="hu-HU" dirty="0"/>
              <a:t>Ötödik szint</a:t>
            </a:r>
          </a:p>
        </p:txBody>
      </p:sp>
      <p:sp>
        <p:nvSpPr>
          <p:cNvPr id="9" name="Dia számának helye 8"/>
          <p:cNvSpPr>
            <a:spLocks noGrp="1"/>
          </p:cNvSpPr>
          <p:nvPr>
            <p:ph type="sldNum" sz="quarter" idx="13"/>
          </p:nvPr>
        </p:nvSpPr>
        <p:spPr>
          <a:xfrm>
            <a:off x="9011840" y="6309323"/>
            <a:ext cx="2844800" cy="365125"/>
          </a:xfrm>
          <a:prstGeom prst="rect">
            <a:avLst/>
          </a:prstGeom>
        </p:spPr>
        <p:txBody>
          <a:bodyPr/>
          <a:lstStyle/>
          <a:p>
            <a:fld id="{AAFCB38D-83A7-4E4B-9D5A-C671921C5371}" type="slidenum">
              <a:rPr lang="en-US" smtClean="0"/>
              <a:t>‹#›</a:t>
            </a:fld>
            <a:endParaRPr lang="en-US" dirty="0"/>
          </a:p>
        </p:txBody>
      </p:sp>
    </p:spTree>
    <p:extLst>
      <p:ext uri="{BB962C8B-B14F-4D97-AF65-F5344CB8AC3E}">
        <p14:creationId xmlns:p14="http://schemas.microsoft.com/office/powerpoint/2010/main" val="2403252523"/>
      </p:ext>
    </p:extLst>
  </p:cSld>
  <p:clrMapOvr>
    <a:masterClrMapping/>
  </p:clrMapOvr>
  <p:transition spd="slow">
    <p:push/>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Címdia">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80404AC4-D2BE-448F-BB67-FB27B5BE51F9}"/>
              </a:ext>
            </a:extLst>
          </p:cNvPr>
          <p:cNvSpPr>
            <a:spLocks noGrp="1"/>
          </p:cNvSpPr>
          <p:nvPr>
            <p:ph type="ctrTitle"/>
          </p:nvPr>
        </p:nvSpPr>
        <p:spPr>
          <a:xfrm>
            <a:off x="1524000" y="1122363"/>
            <a:ext cx="9144000" cy="2387600"/>
          </a:xfrm>
        </p:spPr>
        <p:txBody>
          <a:bodyPr anchor="b"/>
          <a:lstStyle>
            <a:lvl1pPr algn="ctr">
              <a:defRPr sz="6000"/>
            </a:lvl1pPr>
          </a:lstStyle>
          <a:p>
            <a:r>
              <a:rPr lang="hu-HU"/>
              <a:t>Mintacím szerkesztése</a:t>
            </a:r>
          </a:p>
        </p:txBody>
      </p:sp>
      <p:sp>
        <p:nvSpPr>
          <p:cNvPr id="3" name="Alcím 2">
            <a:extLst>
              <a:ext uri="{FF2B5EF4-FFF2-40B4-BE49-F238E27FC236}">
                <a16:creationId xmlns:a16="http://schemas.microsoft.com/office/drawing/2014/main" xmlns="" id="{B9B1BCC9-2EA5-48F8-BA81-127F3522735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u-HU"/>
              <a:t>Kattintson ide az alcím mintájának szerkesztéséhez</a:t>
            </a:r>
          </a:p>
        </p:txBody>
      </p:sp>
      <p:sp>
        <p:nvSpPr>
          <p:cNvPr id="4" name="Dátum helye 3">
            <a:extLst>
              <a:ext uri="{FF2B5EF4-FFF2-40B4-BE49-F238E27FC236}">
                <a16:creationId xmlns:a16="http://schemas.microsoft.com/office/drawing/2014/main" xmlns="" id="{82487FA6-BD72-4099-B9C9-6AA2145C405F}"/>
              </a:ext>
            </a:extLst>
          </p:cNvPr>
          <p:cNvSpPr>
            <a:spLocks noGrp="1"/>
          </p:cNvSpPr>
          <p:nvPr>
            <p:ph type="dt" sz="half" idx="10"/>
          </p:nvPr>
        </p:nvSpPr>
        <p:spPr/>
        <p:txBody>
          <a:bodyPr/>
          <a:lstStyle/>
          <a:p>
            <a:fld id="{75289B22-3383-4230-94F6-0B4003A716E3}" type="datetimeFigureOut">
              <a:rPr lang="hu-HU" smtClean="0"/>
              <a:t>2023. 02. 23.</a:t>
            </a:fld>
            <a:endParaRPr lang="hu-HU"/>
          </a:p>
        </p:txBody>
      </p:sp>
      <p:sp>
        <p:nvSpPr>
          <p:cNvPr id="5" name="Élőláb helye 4">
            <a:extLst>
              <a:ext uri="{FF2B5EF4-FFF2-40B4-BE49-F238E27FC236}">
                <a16:creationId xmlns:a16="http://schemas.microsoft.com/office/drawing/2014/main" xmlns="" id="{882A1597-4BF1-4A99-B590-F3CFCD9182CB}"/>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4E09DB3F-5C53-47E9-A0AC-E0D74454F24B}"/>
              </a:ext>
            </a:extLst>
          </p:cNvPr>
          <p:cNvSpPr>
            <a:spLocks noGrp="1"/>
          </p:cNvSpPr>
          <p:nvPr>
            <p:ph type="sldNum" sz="quarter" idx="12"/>
          </p:nvPr>
        </p:nvSpPr>
        <p:spPr/>
        <p:txBody>
          <a:bodyPr/>
          <a:lstStyle/>
          <a:p>
            <a:fld id="{679B14CA-CAE5-4080-BA18-2084D762CC94}" type="slidenum">
              <a:rPr lang="hu-HU" smtClean="0"/>
              <a:t>‹#›</a:t>
            </a:fld>
            <a:endParaRPr lang="hu-HU"/>
          </a:p>
        </p:txBody>
      </p:sp>
    </p:spTree>
    <p:extLst>
      <p:ext uri="{BB962C8B-B14F-4D97-AF65-F5344CB8AC3E}">
        <p14:creationId xmlns:p14="http://schemas.microsoft.com/office/powerpoint/2010/main" val="10613765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Cím és tartalo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F3703827-5E53-451B-8CDB-9AE94D5E7B2D}"/>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xmlns="" id="{C6E07AC5-0C72-4440-B2D7-5C9021ED6DD1}"/>
              </a:ext>
            </a:extLst>
          </p:cNvPr>
          <p:cNvSpPr>
            <a:spLocks noGrp="1"/>
          </p:cNvSpPr>
          <p:nvPr>
            <p:ph idx="1"/>
          </p:nvPr>
        </p:nvSpPr>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1B0E9489-1435-4FF0-BBBC-4C5CE8C1690E}"/>
              </a:ext>
            </a:extLst>
          </p:cNvPr>
          <p:cNvSpPr>
            <a:spLocks noGrp="1"/>
          </p:cNvSpPr>
          <p:nvPr>
            <p:ph type="dt" sz="half" idx="10"/>
          </p:nvPr>
        </p:nvSpPr>
        <p:spPr/>
        <p:txBody>
          <a:bodyPr/>
          <a:lstStyle/>
          <a:p>
            <a:fld id="{75289B22-3383-4230-94F6-0B4003A716E3}" type="datetimeFigureOut">
              <a:rPr lang="hu-HU" smtClean="0"/>
              <a:t>2023. 02. 23.</a:t>
            </a:fld>
            <a:endParaRPr lang="hu-HU"/>
          </a:p>
        </p:txBody>
      </p:sp>
      <p:sp>
        <p:nvSpPr>
          <p:cNvPr id="5" name="Élőláb helye 4">
            <a:extLst>
              <a:ext uri="{FF2B5EF4-FFF2-40B4-BE49-F238E27FC236}">
                <a16:creationId xmlns:a16="http://schemas.microsoft.com/office/drawing/2014/main" xmlns="" id="{9476C09A-6D65-4920-ACBE-7F8558645F1A}"/>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49DC52C6-D51E-4211-8246-68BD3F2F5815}"/>
              </a:ext>
            </a:extLst>
          </p:cNvPr>
          <p:cNvSpPr>
            <a:spLocks noGrp="1"/>
          </p:cNvSpPr>
          <p:nvPr>
            <p:ph type="sldNum" sz="quarter" idx="12"/>
          </p:nvPr>
        </p:nvSpPr>
        <p:spPr/>
        <p:txBody>
          <a:bodyPr/>
          <a:lstStyle/>
          <a:p>
            <a:fld id="{679B14CA-CAE5-4080-BA18-2084D762CC94}" type="slidenum">
              <a:rPr lang="hu-HU" smtClean="0"/>
              <a:t>‹#›</a:t>
            </a:fld>
            <a:endParaRPr lang="hu-HU"/>
          </a:p>
        </p:txBody>
      </p:sp>
    </p:spTree>
    <p:extLst>
      <p:ext uri="{BB962C8B-B14F-4D97-AF65-F5344CB8AC3E}">
        <p14:creationId xmlns:p14="http://schemas.microsoft.com/office/powerpoint/2010/main" val="17570054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2A561194-9619-4339-B10F-B90B3442D868}"/>
              </a:ext>
            </a:extLst>
          </p:cNvPr>
          <p:cNvSpPr>
            <a:spLocks noGrp="1"/>
          </p:cNvSpPr>
          <p:nvPr>
            <p:ph type="title"/>
          </p:nvPr>
        </p:nvSpPr>
        <p:spPr>
          <a:xfrm>
            <a:off x="831850" y="1709738"/>
            <a:ext cx="10515600" cy="2852737"/>
          </a:xfrm>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xmlns="" id="{5276C8A1-8238-4734-8825-7AB42930A9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xmlns="" id="{3251BBA6-AE4F-4252-AE98-E120891D2546}"/>
              </a:ext>
            </a:extLst>
          </p:cNvPr>
          <p:cNvSpPr>
            <a:spLocks noGrp="1"/>
          </p:cNvSpPr>
          <p:nvPr>
            <p:ph type="dt" sz="half" idx="10"/>
          </p:nvPr>
        </p:nvSpPr>
        <p:spPr/>
        <p:txBody>
          <a:bodyPr/>
          <a:lstStyle/>
          <a:p>
            <a:fld id="{75289B22-3383-4230-94F6-0B4003A716E3}" type="datetimeFigureOut">
              <a:rPr lang="hu-HU" smtClean="0"/>
              <a:t>2023. 02. 23.</a:t>
            </a:fld>
            <a:endParaRPr lang="hu-HU"/>
          </a:p>
        </p:txBody>
      </p:sp>
      <p:sp>
        <p:nvSpPr>
          <p:cNvPr id="5" name="Élőláb helye 4">
            <a:extLst>
              <a:ext uri="{FF2B5EF4-FFF2-40B4-BE49-F238E27FC236}">
                <a16:creationId xmlns:a16="http://schemas.microsoft.com/office/drawing/2014/main" xmlns="" id="{8BE8211E-ECB1-4E83-997F-772FC94C5EC3}"/>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D80DCB12-755D-41E6-A0E9-CDB10154E0EE}"/>
              </a:ext>
            </a:extLst>
          </p:cNvPr>
          <p:cNvSpPr>
            <a:spLocks noGrp="1"/>
          </p:cNvSpPr>
          <p:nvPr>
            <p:ph type="sldNum" sz="quarter" idx="12"/>
          </p:nvPr>
        </p:nvSpPr>
        <p:spPr/>
        <p:txBody>
          <a:bodyPr/>
          <a:lstStyle/>
          <a:p>
            <a:fld id="{679B14CA-CAE5-4080-BA18-2084D762CC94}" type="slidenum">
              <a:rPr lang="hu-HU" smtClean="0"/>
              <a:t>‹#›</a:t>
            </a:fld>
            <a:endParaRPr lang="hu-HU"/>
          </a:p>
        </p:txBody>
      </p:sp>
    </p:spTree>
    <p:extLst>
      <p:ext uri="{BB962C8B-B14F-4D97-AF65-F5344CB8AC3E}">
        <p14:creationId xmlns:p14="http://schemas.microsoft.com/office/powerpoint/2010/main" val="52144532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B3113D08-D1A4-438E-9263-6A06C273A856}"/>
              </a:ext>
            </a:extLst>
          </p:cNvPr>
          <p:cNvSpPr>
            <a:spLocks noGrp="1"/>
          </p:cNvSpPr>
          <p:nvPr>
            <p:ph type="title"/>
          </p:nvPr>
        </p:nvSpPr>
        <p:spPr/>
        <p:txBody>
          <a:bodyPr/>
          <a:lstStyle/>
          <a:p>
            <a:r>
              <a:rPr lang="hu-HU"/>
              <a:t>Mintacím szerkesztése</a:t>
            </a:r>
          </a:p>
        </p:txBody>
      </p:sp>
      <p:sp>
        <p:nvSpPr>
          <p:cNvPr id="3" name="Tartalom helye 2">
            <a:extLst>
              <a:ext uri="{FF2B5EF4-FFF2-40B4-BE49-F238E27FC236}">
                <a16:creationId xmlns:a16="http://schemas.microsoft.com/office/drawing/2014/main" xmlns="" id="{17F5D1C6-7CBB-4758-8C13-7AC989B2D4DE}"/>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xmlns="" id="{AF09885E-E298-4347-AEE5-22C5034E11D9}"/>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xmlns="" id="{BFA0D3B0-94D8-4912-94FC-EE160FFA171E}"/>
              </a:ext>
            </a:extLst>
          </p:cNvPr>
          <p:cNvSpPr>
            <a:spLocks noGrp="1"/>
          </p:cNvSpPr>
          <p:nvPr>
            <p:ph type="dt" sz="half" idx="10"/>
          </p:nvPr>
        </p:nvSpPr>
        <p:spPr/>
        <p:txBody>
          <a:bodyPr/>
          <a:lstStyle/>
          <a:p>
            <a:fld id="{75289B22-3383-4230-94F6-0B4003A716E3}" type="datetimeFigureOut">
              <a:rPr lang="hu-HU" smtClean="0"/>
              <a:t>2023. 02. 23.</a:t>
            </a:fld>
            <a:endParaRPr lang="hu-HU"/>
          </a:p>
        </p:txBody>
      </p:sp>
      <p:sp>
        <p:nvSpPr>
          <p:cNvPr id="6" name="Élőláb helye 5">
            <a:extLst>
              <a:ext uri="{FF2B5EF4-FFF2-40B4-BE49-F238E27FC236}">
                <a16:creationId xmlns:a16="http://schemas.microsoft.com/office/drawing/2014/main" xmlns="" id="{1508AF4F-AD9A-4C93-AA3D-31CB12C0CB7B}"/>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xmlns="" id="{968B3792-9D3A-46F4-8858-E54651059E16}"/>
              </a:ext>
            </a:extLst>
          </p:cNvPr>
          <p:cNvSpPr>
            <a:spLocks noGrp="1"/>
          </p:cNvSpPr>
          <p:nvPr>
            <p:ph type="sldNum" sz="quarter" idx="12"/>
          </p:nvPr>
        </p:nvSpPr>
        <p:spPr/>
        <p:txBody>
          <a:bodyPr/>
          <a:lstStyle/>
          <a:p>
            <a:fld id="{679B14CA-CAE5-4080-BA18-2084D762CC94}" type="slidenum">
              <a:rPr lang="hu-HU" smtClean="0"/>
              <a:t>‹#›</a:t>
            </a:fld>
            <a:endParaRPr lang="hu-HU"/>
          </a:p>
        </p:txBody>
      </p:sp>
    </p:spTree>
    <p:extLst>
      <p:ext uri="{BB962C8B-B14F-4D97-AF65-F5344CB8AC3E}">
        <p14:creationId xmlns:p14="http://schemas.microsoft.com/office/powerpoint/2010/main" val="2453590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F1A3FB63-6A16-426C-83AB-D9B327F6EFC8}"/>
              </a:ext>
            </a:extLst>
          </p:cNvPr>
          <p:cNvSpPr>
            <a:spLocks noGrp="1"/>
          </p:cNvSpPr>
          <p:nvPr>
            <p:ph type="title"/>
          </p:nvPr>
        </p:nvSpPr>
        <p:spPr>
          <a:xfrm>
            <a:off x="839788" y="365125"/>
            <a:ext cx="10515600" cy="1325563"/>
          </a:xfrm>
        </p:spPr>
        <p:txBody>
          <a:bodyPr/>
          <a:lstStyle/>
          <a:p>
            <a:r>
              <a:rPr lang="hu-HU"/>
              <a:t>Mintacím szerkesztése</a:t>
            </a:r>
          </a:p>
        </p:txBody>
      </p:sp>
      <p:sp>
        <p:nvSpPr>
          <p:cNvPr id="3" name="Szöveg helye 2">
            <a:extLst>
              <a:ext uri="{FF2B5EF4-FFF2-40B4-BE49-F238E27FC236}">
                <a16:creationId xmlns:a16="http://schemas.microsoft.com/office/drawing/2014/main" xmlns="" id="{0E381005-ADC2-465B-A14E-A0EB6EB23E7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xmlns="" id="{6C01678F-8C71-4D0E-A2BE-E855148E1124}"/>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xmlns="" id="{DBD50142-3125-4B8D-BD98-F974F82796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xmlns="" id="{A0CC2323-1572-4206-A74F-7153C796106F}"/>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xmlns="" id="{7CD481B8-74D8-4512-A866-236F2F0E854A}"/>
              </a:ext>
            </a:extLst>
          </p:cNvPr>
          <p:cNvSpPr>
            <a:spLocks noGrp="1"/>
          </p:cNvSpPr>
          <p:nvPr>
            <p:ph type="dt" sz="half" idx="10"/>
          </p:nvPr>
        </p:nvSpPr>
        <p:spPr/>
        <p:txBody>
          <a:bodyPr/>
          <a:lstStyle/>
          <a:p>
            <a:fld id="{75289B22-3383-4230-94F6-0B4003A716E3}" type="datetimeFigureOut">
              <a:rPr lang="hu-HU" smtClean="0"/>
              <a:t>2023. 02. 23.</a:t>
            </a:fld>
            <a:endParaRPr lang="hu-HU"/>
          </a:p>
        </p:txBody>
      </p:sp>
      <p:sp>
        <p:nvSpPr>
          <p:cNvPr id="8" name="Élőláb helye 7">
            <a:extLst>
              <a:ext uri="{FF2B5EF4-FFF2-40B4-BE49-F238E27FC236}">
                <a16:creationId xmlns:a16="http://schemas.microsoft.com/office/drawing/2014/main" xmlns="" id="{B6FCDCB5-582B-4B0E-B64B-3E11069D5416}"/>
              </a:ext>
            </a:extLst>
          </p:cNvPr>
          <p:cNvSpPr>
            <a:spLocks noGrp="1"/>
          </p:cNvSpPr>
          <p:nvPr>
            <p:ph type="ftr" sz="quarter" idx="11"/>
          </p:nvPr>
        </p:nvSpPr>
        <p:spPr/>
        <p:txBody>
          <a:bodyPr/>
          <a:lstStyle/>
          <a:p>
            <a:endParaRPr lang="hu-HU"/>
          </a:p>
        </p:txBody>
      </p:sp>
      <p:sp>
        <p:nvSpPr>
          <p:cNvPr id="9" name="Dia számának helye 8">
            <a:extLst>
              <a:ext uri="{FF2B5EF4-FFF2-40B4-BE49-F238E27FC236}">
                <a16:creationId xmlns:a16="http://schemas.microsoft.com/office/drawing/2014/main" xmlns="" id="{6EFE87CD-F397-41BD-A4BB-E7797417AA3A}"/>
              </a:ext>
            </a:extLst>
          </p:cNvPr>
          <p:cNvSpPr>
            <a:spLocks noGrp="1"/>
          </p:cNvSpPr>
          <p:nvPr>
            <p:ph type="sldNum" sz="quarter" idx="12"/>
          </p:nvPr>
        </p:nvSpPr>
        <p:spPr/>
        <p:txBody>
          <a:bodyPr/>
          <a:lstStyle/>
          <a:p>
            <a:fld id="{679B14CA-CAE5-4080-BA18-2084D762CC94}" type="slidenum">
              <a:rPr lang="hu-HU" smtClean="0"/>
              <a:t>‹#›</a:t>
            </a:fld>
            <a:endParaRPr lang="hu-HU"/>
          </a:p>
        </p:txBody>
      </p:sp>
    </p:spTree>
    <p:extLst>
      <p:ext uri="{BB962C8B-B14F-4D97-AF65-F5344CB8AC3E}">
        <p14:creationId xmlns:p14="http://schemas.microsoft.com/office/powerpoint/2010/main" val="10592070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F761D90E-0E1F-4891-B104-28CC12804D39}"/>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xmlns="" id="{CFB9CB1B-34B6-497A-A478-26ADD40793C7}"/>
              </a:ext>
            </a:extLst>
          </p:cNvPr>
          <p:cNvSpPr>
            <a:spLocks noGrp="1"/>
          </p:cNvSpPr>
          <p:nvPr>
            <p:ph type="dt" sz="half" idx="10"/>
          </p:nvPr>
        </p:nvSpPr>
        <p:spPr/>
        <p:txBody>
          <a:bodyPr/>
          <a:lstStyle/>
          <a:p>
            <a:fld id="{75289B22-3383-4230-94F6-0B4003A716E3}" type="datetimeFigureOut">
              <a:rPr lang="hu-HU" smtClean="0"/>
              <a:t>2023. 02. 23.</a:t>
            </a:fld>
            <a:endParaRPr lang="hu-HU"/>
          </a:p>
        </p:txBody>
      </p:sp>
      <p:sp>
        <p:nvSpPr>
          <p:cNvPr id="4" name="Élőláb helye 3">
            <a:extLst>
              <a:ext uri="{FF2B5EF4-FFF2-40B4-BE49-F238E27FC236}">
                <a16:creationId xmlns:a16="http://schemas.microsoft.com/office/drawing/2014/main" xmlns="" id="{0B63B333-B9E8-474D-9AA7-1C176AEF8AE7}"/>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xmlns="" id="{CD1A9D1D-90B7-4A55-BE49-F4C0EFCAD4C7}"/>
              </a:ext>
            </a:extLst>
          </p:cNvPr>
          <p:cNvSpPr>
            <a:spLocks noGrp="1"/>
          </p:cNvSpPr>
          <p:nvPr>
            <p:ph type="sldNum" sz="quarter" idx="12"/>
          </p:nvPr>
        </p:nvSpPr>
        <p:spPr/>
        <p:txBody>
          <a:bodyPr/>
          <a:lstStyle/>
          <a:p>
            <a:fld id="{679B14CA-CAE5-4080-BA18-2084D762CC94}" type="slidenum">
              <a:rPr lang="hu-HU" smtClean="0"/>
              <a:t>‹#›</a:t>
            </a:fld>
            <a:endParaRPr lang="hu-HU"/>
          </a:p>
        </p:txBody>
      </p:sp>
    </p:spTree>
    <p:extLst>
      <p:ext uri="{BB962C8B-B14F-4D97-AF65-F5344CB8AC3E}">
        <p14:creationId xmlns:p14="http://schemas.microsoft.com/office/powerpoint/2010/main" val="8564720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xmlns="" id="{E01C32BB-0920-4A86-ABB2-31002C48CB59}"/>
              </a:ext>
            </a:extLst>
          </p:cNvPr>
          <p:cNvSpPr>
            <a:spLocks noGrp="1"/>
          </p:cNvSpPr>
          <p:nvPr>
            <p:ph type="dt" sz="half" idx="10"/>
          </p:nvPr>
        </p:nvSpPr>
        <p:spPr/>
        <p:txBody>
          <a:bodyPr/>
          <a:lstStyle/>
          <a:p>
            <a:fld id="{75289B22-3383-4230-94F6-0B4003A716E3}" type="datetimeFigureOut">
              <a:rPr lang="hu-HU" smtClean="0"/>
              <a:t>2023. 02. 23.</a:t>
            </a:fld>
            <a:endParaRPr lang="hu-HU"/>
          </a:p>
        </p:txBody>
      </p:sp>
      <p:sp>
        <p:nvSpPr>
          <p:cNvPr id="3" name="Élőláb helye 2">
            <a:extLst>
              <a:ext uri="{FF2B5EF4-FFF2-40B4-BE49-F238E27FC236}">
                <a16:creationId xmlns:a16="http://schemas.microsoft.com/office/drawing/2014/main" xmlns="" id="{CEFF770F-FC0F-4923-BE69-66F9630DF8A3}"/>
              </a:ext>
            </a:extLst>
          </p:cNvPr>
          <p:cNvSpPr>
            <a:spLocks noGrp="1"/>
          </p:cNvSpPr>
          <p:nvPr>
            <p:ph type="ftr" sz="quarter" idx="11"/>
          </p:nvPr>
        </p:nvSpPr>
        <p:spPr/>
        <p:txBody>
          <a:bodyPr/>
          <a:lstStyle/>
          <a:p>
            <a:endParaRPr lang="hu-HU"/>
          </a:p>
        </p:txBody>
      </p:sp>
      <p:sp>
        <p:nvSpPr>
          <p:cNvPr id="4" name="Dia számának helye 3">
            <a:extLst>
              <a:ext uri="{FF2B5EF4-FFF2-40B4-BE49-F238E27FC236}">
                <a16:creationId xmlns:a16="http://schemas.microsoft.com/office/drawing/2014/main" xmlns="" id="{C39E113C-0676-4BA1-B372-64C780F0B99A}"/>
              </a:ext>
            </a:extLst>
          </p:cNvPr>
          <p:cNvSpPr>
            <a:spLocks noGrp="1"/>
          </p:cNvSpPr>
          <p:nvPr>
            <p:ph type="sldNum" sz="quarter" idx="12"/>
          </p:nvPr>
        </p:nvSpPr>
        <p:spPr/>
        <p:txBody>
          <a:bodyPr/>
          <a:lstStyle/>
          <a:p>
            <a:fld id="{679B14CA-CAE5-4080-BA18-2084D762CC94}" type="slidenum">
              <a:rPr lang="hu-HU" smtClean="0"/>
              <a:t>‹#›</a:t>
            </a:fld>
            <a:endParaRPr lang="hu-HU"/>
          </a:p>
        </p:txBody>
      </p:sp>
      <p:pic>
        <p:nvPicPr>
          <p:cNvPr id="5" name="Picture 2" descr="Globalese">
            <a:extLst>
              <a:ext uri="{FF2B5EF4-FFF2-40B4-BE49-F238E27FC236}">
                <a16:creationId xmlns:a16="http://schemas.microsoft.com/office/drawing/2014/main" xmlns="" id="{5A2CB614-5809-401E-A038-5E2A2453824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000" y="6310312"/>
            <a:ext cx="2924175" cy="457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21083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ím és tartalom">
    <p:bg>
      <p:bgPr>
        <a:solidFill>
          <a:schemeClr val="bg1"/>
        </a:solidFill>
        <a:effectLst/>
      </p:bgPr>
    </p:bg>
    <p:spTree>
      <p:nvGrpSpPr>
        <p:cNvPr id="1" name=""/>
        <p:cNvGrpSpPr/>
        <p:nvPr/>
      </p:nvGrpSpPr>
      <p:grpSpPr>
        <a:xfrm>
          <a:off x="0" y="0"/>
          <a:ext cx="0" cy="0"/>
          <a:chOff x="0" y="0"/>
          <a:chExt cx="0" cy="0"/>
        </a:xfrm>
      </p:grpSpPr>
      <p:sp>
        <p:nvSpPr>
          <p:cNvPr id="3" name="Tartalom helye 2">
            <a:extLst>
              <a:ext uri="{FF2B5EF4-FFF2-40B4-BE49-F238E27FC236}">
                <a16:creationId xmlns:a16="http://schemas.microsoft.com/office/drawing/2014/main" xmlns="" id="{633A66F5-E70A-4E46-950D-C63E2C7F367C}"/>
              </a:ext>
            </a:extLst>
          </p:cNvPr>
          <p:cNvSpPr>
            <a:spLocks noGrp="1"/>
          </p:cNvSpPr>
          <p:nvPr>
            <p:ph idx="1"/>
          </p:nvPr>
        </p:nvSpPr>
        <p:spPr>
          <a:xfrm>
            <a:off x="838200" y="1825625"/>
            <a:ext cx="10515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CBA43A77-7289-44EC-B90C-CE9359460AD0}"/>
              </a:ext>
            </a:extLst>
          </p:cNvPr>
          <p:cNvSpPr>
            <a:spLocks noGrp="1"/>
          </p:cNvSpPr>
          <p:nvPr>
            <p:ph type="dt" sz="half" idx="10"/>
          </p:nvPr>
        </p:nvSpPr>
        <p:spPr/>
        <p:txBody>
          <a:bodyPr/>
          <a:lstStyle/>
          <a:p>
            <a:pPr>
              <a:defRPr/>
            </a:pPr>
            <a:r>
              <a:rPr lang="hu-HU"/>
              <a:t>Laki László</a:t>
            </a:r>
            <a:endParaRPr lang="hu-HU" dirty="0"/>
          </a:p>
        </p:txBody>
      </p:sp>
      <p:sp>
        <p:nvSpPr>
          <p:cNvPr id="5" name="Élőláb helye 4">
            <a:extLst>
              <a:ext uri="{FF2B5EF4-FFF2-40B4-BE49-F238E27FC236}">
                <a16:creationId xmlns:a16="http://schemas.microsoft.com/office/drawing/2014/main" xmlns="" id="{1BB56B1C-9BA0-40E6-9B35-D3684213D617}"/>
              </a:ext>
            </a:extLst>
          </p:cNvPr>
          <p:cNvSpPr>
            <a:spLocks noGrp="1"/>
          </p:cNvSpPr>
          <p:nvPr>
            <p:ph type="ftr" sz="quarter" idx="11"/>
          </p:nvPr>
        </p:nvSpPr>
        <p:spPr/>
        <p:txBody>
          <a:bodyPr/>
          <a:lstStyle/>
          <a:p>
            <a:pPr>
              <a:defRPr/>
            </a:pPr>
            <a:r>
              <a:rPr lang="hu-HU"/>
              <a:t>A nyelvtechnológia eszközei és nyersanyagai – 2016. 04. 05. </a:t>
            </a:r>
            <a:endParaRPr lang="hu-HU" dirty="0"/>
          </a:p>
        </p:txBody>
      </p:sp>
      <p:sp>
        <p:nvSpPr>
          <p:cNvPr id="6" name="Dia számának helye 5">
            <a:extLst>
              <a:ext uri="{FF2B5EF4-FFF2-40B4-BE49-F238E27FC236}">
                <a16:creationId xmlns:a16="http://schemas.microsoft.com/office/drawing/2014/main" xmlns="" id="{E08083CD-3B96-4DA1-BFB5-923B9B01CFC0}"/>
              </a:ext>
            </a:extLst>
          </p:cNvPr>
          <p:cNvSpPr>
            <a:spLocks noGrp="1"/>
          </p:cNvSpPr>
          <p:nvPr>
            <p:ph type="sldNum" sz="quarter" idx="12"/>
          </p:nvPr>
        </p:nvSpPr>
        <p:spPr/>
        <p:txBody>
          <a:bodyPr/>
          <a:lstStyle/>
          <a:p>
            <a:fld id="{1A1129E3-C55D-47F6-9570-EF1B473CE3F9}" type="slidenum">
              <a:rPr lang="hu-HU" smtClean="0"/>
              <a:pPr/>
              <a:t>‹#›</a:t>
            </a:fld>
            <a:endParaRPr lang="hu-HU" dirty="0"/>
          </a:p>
        </p:txBody>
      </p:sp>
      <p:sp>
        <p:nvSpPr>
          <p:cNvPr id="2" name="Cím 1">
            <a:extLst>
              <a:ext uri="{FF2B5EF4-FFF2-40B4-BE49-F238E27FC236}">
                <a16:creationId xmlns:a16="http://schemas.microsoft.com/office/drawing/2014/main" xmlns="" id="{8F8510EF-69FA-4C58-AC60-ECAA4BF8B570}"/>
              </a:ext>
            </a:extLst>
          </p:cNvPr>
          <p:cNvSpPr>
            <a:spLocks noGrp="1"/>
          </p:cNvSpPr>
          <p:nvPr>
            <p:ph type="title"/>
          </p:nvPr>
        </p:nvSpPr>
        <p:spPr>
          <a:noFill/>
          <a:ln>
            <a:noFill/>
          </a:ln>
        </p:spPr>
        <p:style>
          <a:lnRef idx="2">
            <a:schemeClr val="accent6">
              <a:shade val="50000"/>
            </a:schemeClr>
          </a:lnRef>
          <a:fillRef idx="1">
            <a:schemeClr val="accent6"/>
          </a:fillRef>
          <a:effectRef idx="0">
            <a:schemeClr val="accent6"/>
          </a:effectRef>
          <a:fontRef idx="none"/>
        </p:style>
        <p:txBody>
          <a:bodyPr/>
          <a:lstStyle>
            <a:lvl1pPr>
              <a:defRPr>
                <a:ln>
                  <a:noFill/>
                </a:ln>
                <a:solidFill>
                  <a:schemeClr val="tx1"/>
                </a:solidFill>
              </a:defRPr>
            </a:lvl1pPr>
          </a:lstStyle>
          <a:p>
            <a:r>
              <a:rPr lang="hu-HU"/>
              <a:t>Mintacím szerkesztése</a:t>
            </a:r>
            <a:endParaRPr lang="hu-HU" dirty="0"/>
          </a:p>
        </p:txBody>
      </p:sp>
    </p:spTree>
    <p:extLst>
      <p:ext uri="{BB962C8B-B14F-4D97-AF65-F5344CB8AC3E}">
        <p14:creationId xmlns:p14="http://schemas.microsoft.com/office/powerpoint/2010/main" val="1241129724"/>
      </p:ext>
    </p:extLst>
  </p:cSld>
  <p:clrMapOvr>
    <a:masterClrMapping/>
  </p:clrMapOvr>
  <p:transition spd="slow">
    <p:push/>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9173963E-20B2-49DF-AE6F-2A554A228084}"/>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xmlns="" id="{EA18CA20-6A1A-4C45-B674-A2EF9BF017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xmlns="" id="{BD3B2B70-D9F3-4EA8-A970-7911262B011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xmlns="" id="{6DD75514-526A-4258-9EE6-86E4521B50AA}"/>
              </a:ext>
            </a:extLst>
          </p:cNvPr>
          <p:cNvSpPr>
            <a:spLocks noGrp="1"/>
          </p:cNvSpPr>
          <p:nvPr>
            <p:ph type="dt" sz="half" idx="10"/>
          </p:nvPr>
        </p:nvSpPr>
        <p:spPr/>
        <p:txBody>
          <a:bodyPr/>
          <a:lstStyle/>
          <a:p>
            <a:fld id="{75289B22-3383-4230-94F6-0B4003A716E3}" type="datetimeFigureOut">
              <a:rPr lang="hu-HU" smtClean="0"/>
              <a:t>2023. 02. 23.</a:t>
            </a:fld>
            <a:endParaRPr lang="hu-HU"/>
          </a:p>
        </p:txBody>
      </p:sp>
      <p:sp>
        <p:nvSpPr>
          <p:cNvPr id="6" name="Élőláb helye 5">
            <a:extLst>
              <a:ext uri="{FF2B5EF4-FFF2-40B4-BE49-F238E27FC236}">
                <a16:creationId xmlns:a16="http://schemas.microsoft.com/office/drawing/2014/main" xmlns="" id="{9F1864DC-CC35-4389-B6A5-A13E16D623F6}"/>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xmlns="" id="{9864F2A7-3A8D-4A96-96AA-D5AB9D20567E}"/>
              </a:ext>
            </a:extLst>
          </p:cNvPr>
          <p:cNvSpPr>
            <a:spLocks noGrp="1"/>
          </p:cNvSpPr>
          <p:nvPr>
            <p:ph type="sldNum" sz="quarter" idx="12"/>
          </p:nvPr>
        </p:nvSpPr>
        <p:spPr/>
        <p:txBody>
          <a:bodyPr/>
          <a:lstStyle/>
          <a:p>
            <a:fld id="{679B14CA-CAE5-4080-BA18-2084D762CC94}" type="slidenum">
              <a:rPr lang="hu-HU" smtClean="0"/>
              <a:t>‹#›</a:t>
            </a:fld>
            <a:endParaRPr lang="hu-HU"/>
          </a:p>
        </p:txBody>
      </p:sp>
    </p:spTree>
    <p:extLst>
      <p:ext uri="{BB962C8B-B14F-4D97-AF65-F5344CB8AC3E}">
        <p14:creationId xmlns:p14="http://schemas.microsoft.com/office/powerpoint/2010/main" val="2766025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59BE11F6-A46E-4DBD-A5B6-DA4B1FCFCD3C}"/>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xmlns="" id="{6163CC7D-9FD9-47E7-956C-B6EDD0F0A5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u-HU"/>
          </a:p>
        </p:txBody>
      </p:sp>
      <p:sp>
        <p:nvSpPr>
          <p:cNvPr id="4" name="Szöveg helye 3">
            <a:extLst>
              <a:ext uri="{FF2B5EF4-FFF2-40B4-BE49-F238E27FC236}">
                <a16:creationId xmlns:a16="http://schemas.microsoft.com/office/drawing/2014/main" xmlns="" id="{CFCA96B8-6F99-493E-A918-A8605A134BD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xmlns="" id="{AC4419EA-DCA7-49B9-8EF5-19D0033B9303}"/>
              </a:ext>
            </a:extLst>
          </p:cNvPr>
          <p:cNvSpPr>
            <a:spLocks noGrp="1"/>
          </p:cNvSpPr>
          <p:nvPr>
            <p:ph type="dt" sz="half" idx="10"/>
          </p:nvPr>
        </p:nvSpPr>
        <p:spPr/>
        <p:txBody>
          <a:bodyPr/>
          <a:lstStyle/>
          <a:p>
            <a:fld id="{75289B22-3383-4230-94F6-0B4003A716E3}" type="datetimeFigureOut">
              <a:rPr lang="hu-HU" smtClean="0"/>
              <a:t>2023. 02. 23.</a:t>
            </a:fld>
            <a:endParaRPr lang="hu-HU"/>
          </a:p>
        </p:txBody>
      </p:sp>
      <p:sp>
        <p:nvSpPr>
          <p:cNvPr id="6" name="Élőláb helye 5">
            <a:extLst>
              <a:ext uri="{FF2B5EF4-FFF2-40B4-BE49-F238E27FC236}">
                <a16:creationId xmlns:a16="http://schemas.microsoft.com/office/drawing/2014/main" xmlns="" id="{C1FE78B1-6B9A-41EA-B879-D165F17458F7}"/>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xmlns="" id="{F42F48CC-CA40-4638-8599-3EBFF333AFE7}"/>
              </a:ext>
            </a:extLst>
          </p:cNvPr>
          <p:cNvSpPr>
            <a:spLocks noGrp="1"/>
          </p:cNvSpPr>
          <p:nvPr>
            <p:ph type="sldNum" sz="quarter" idx="12"/>
          </p:nvPr>
        </p:nvSpPr>
        <p:spPr/>
        <p:txBody>
          <a:bodyPr/>
          <a:lstStyle/>
          <a:p>
            <a:fld id="{679B14CA-CAE5-4080-BA18-2084D762CC94}" type="slidenum">
              <a:rPr lang="hu-HU" smtClean="0"/>
              <a:t>‹#›</a:t>
            </a:fld>
            <a:endParaRPr lang="hu-HU"/>
          </a:p>
        </p:txBody>
      </p:sp>
    </p:spTree>
    <p:extLst>
      <p:ext uri="{BB962C8B-B14F-4D97-AF65-F5344CB8AC3E}">
        <p14:creationId xmlns:p14="http://schemas.microsoft.com/office/powerpoint/2010/main" val="27084359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Cím és függőleges szöveg">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7C0E83E6-1A50-4457-9BC4-96A95EBFD7D4}"/>
              </a:ext>
            </a:extLst>
          </p:cNvPr>
          <p:cNvSpPr>
            <a:spLocks noGrp="1"/>
          </p:cNvSpPr>
          <p:nvPr>
            <p:ph type="title"/>
          </p:nvPr>
        </p:nvSpPr>
        <p:spPr/>
        <p:txBody>
          <a:bodyPr/>
          <a:lstStyle/>
          <a:p>
            <a:r>
              <a:rPr lang="hu-HU"/>
              <a:t>Mintacím szerkesztése</a:t>
            </a:r>
          </a:p>
        </p:txBody>
      </p:sp>
      <p:sp>
        <p:nvSpPr>
          <p:cNvPr id="3" name="Függőleges szöveg helye 2">
            <a:extLst>
              <a:ext uri="{FF2B5EF4-FFF2-40B4-BE49-F238E27FC236}">
                <a16:creationId xmlns:a16="http://schemas.microsoft.com/office/drawing/2014/main" xmlns="" id="{792CFAB7-62C2-477C-95EF-486AF75F259A}"/>
              </a:ext>
            </a:extLst>
          </p:cNvPr>
          <p:cNvSpPr>
            <a:spLocks noGrp="1"/>
          </p:cNvSpPr>
          <p:nvPr>
            <p:ph type="body" orient="vert" idx="1"/>
          </p:nvPr>
        </p:nvSpPr>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94D128F3-52F7-4308-9931-63A5C8D46119}"/>
              </a:ext>
            </a:extLst>
          </p:cNvPr>
          <p:cNvSpPr>
            <a:spLocks noGrp="1"/>
          </p:cNvSpPr>
          <p:nvPr>
            <p:ph type="dt" sz="half" idx="10"/>
          </p:nvPr>
        </p:nvSpPr>
        <p:spPr/>
        <p:txBody>
          <a:bodyPr/>
          <a:lstStyle/>
          <a:p>
            <a:fld id="{75289B22-3383-4230-94F6-0B4003A716E3}" type="datetimeFigureOut">
              <a:rPr lang="hu-HU" smtClean="0"/>
              <a:t>2023. 02. 23.</a:t>
            </a:fld>
            <a:endParaRPr lang="hu-HU"/>
          </a:p>
        </p:txBody>
      </p:sp>
      <p:sp>
        <p:nvSpPr>
          <p:cNvPr id="5" name="Élőláb helye 4">
            <a:extLst>
              <a:ext uri="{FF2B5EF4-FFF2-40B4-BE49-F238E27FC236}">
                <a16:creationId xmlns:a16="http://schemas.microsoft.com/office/drawing/2014/main" xmlns="" id="{1D85550C-AC7B-4498-AFB2-FFC731CE4520}"/>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E2A8BEDF-7EAB-4D69-AFFA-B727899D37B7}"/>
              </a:ext>
            </a:extLst>
          </p:cNvPr>
          <p:cNvSpPr>
            <a:spLocks noGrp="1"/>
          </p:cNvSpPr>
          <p:nvPr>
            <p:ph type="sldNum" sz="quarter" idx="12"/>
          </p:nvPr>
        </p:nvSpPr>
        <p:spPr/>
        <p:txBody>
          <a:bodyPr/>
          <a:lstStyle/>
          <a:p>
            <a:fld id="{679B14CA-CAE5-4080-BA18-2084D762CC94}" type="slidenum">
              <a:rPr lang="hu-HU" smtClean="0"/>
              <a:t>‹#›</a:t>
            </a:fld>
            <a:endParaRPr lang="hu-HU"/>
          </a:p>
        </p:txBody>
      </p:sp>
    </p:spTree>
    <p:extLst>
      <p:ext uri="{BB962C8B-B14F-4D97-AF65-F5344CB8AC3E}">
        <p14:creationId xmlns:p14="http://schemas.microsoft.com/office/powerpoint/2010/main" val="7618882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Függőleges cím és szöveg">
    <p:spTree>
      <p:nvGrpSpPr>
        <p:cNvPr id="1" name=""/>
        <p:cNvGrpSpPr/>
        <p:nvPr/>
      </p:nvGrpSpPr>
      <p:grpSpPr>
        <a:xfrm>
          <a:off x="0" y="0"/>
          <a:ext cx="0" cy="0"/>
          <a:chOff x="0" y="0"/>
          <a:chExt cx="0" cy="0"/>
        </a:xfrm>
      </p:grpSpPr>
      <p:sp>
        <p:nvSpPr>
          <p:cNvPr id="2" name="Függőleges cím 1">
            <a:extLst>
              <a:ext uri="{FF2B5EF4-FFF2-40B4-BE49-F238E27FC236}">
                <a16:creationId xmlns:a16="http://schemas.microsoft.com/office/drawing/2014/main" xmlns="" id="{87243569-98CE-42BA-A503-F382B20736BC}"/>
              </a:ext>
            </a:extLst>
          </p:cNvPr>
          <p:cNvSpPr>
            <a:spLocks noGrp="1"/>
          </p:cNvSpPr>
          <p:nvPr>
            <p:ph type="title" orient="vert"/>
          </p:nvPr>
        </p:nvSpPr>
        <p:spPr>
          <a:xfrm>
            <a:off x="8724900" y="365125"/>
            <a:ext cx="2628900" cy="5811838"/>
          </a:xfrm>
        </p:spPr>
        <p:txBody>
          <a:bodyPr vert="eaVert"/>
          <a:lstStyle/>
          <a:p>
            <a:r>
              <a:rPr lang="hu-HU"/>
              <a:t>Mintacím szerkesztése</a:t>
            </a:r>
          </a:p>
        </p:txBody>
      </p:sp>
      <p:sp>
        <p:nvSpPr>
          <p:cNvPr id="3" name="Függőleges szöveg helye 2">
            <a:extLst>
              <a:ext uri="{FF2B5EF4-FFF2-40B4-BE49-F238E27FC236}">
                <a16:creationId xmlns:a16="http://schemas.microsoft.com/office/drawing/2014/main" xmlns="" id="{470FD56B-94BF-48E8-96EC-EB87B5094C5B}"/>
              </a:ext>
            </a:extLst>
          </p:cNvPr>
          <p:cNvSpPr>
            <a:spLocks noGrp="1"/>
          </p:cNvSpPr>
          <p:nvPr>
            <p:ph type="body" orient="vert" idx="1"/>
          </p:nvPr>
        </p:nvSpPr>
        <p:spPr>
          <a:xfrm>
            <a:off x="838200" y="365125"/>
            <a:ext cx="7734300" cy="5811838"/>
          </a:xfrm>
        </p:spPr>
        <p:txBody>
          <a:bodyPr vert="eaVert"/>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A50B0778-A827-4956-B1F1-CE7BD0F01C31}"/>
              </a:ext>
            </a:extLst>
          </p:cNvPr>
          <p:cNvSpPr>
            <a:spLocks noGrp="1"/>
          </p:cNvSpPr>
          <p:nvPr>
            <p:ph type="dt" sz="half" idx="10"/>
          </p:nvPr>
        </p:nvSpPr>
        <p:spPr/>
        <p:txBody>
          <a:bodyPr/>
          <a:lstStyle/>
          <a:p>
            <a:fld id="{75289B22-3383-4230-94F6-0B4003A716E3}" type="datetimeFigureOut">
              <a:rPr lang="hu-HU" smtClean="0"/>
              <a:t>2023. 02. 23.</a:t>
            </a:fld>
            <a:endParaRPr lang="hu-HU"/>
          </a:p>
        </p:txBody>
      </p:sp>
      <p:sp>
        <p:nvSpPr>
          <p:cNvPr id="5" name="Élőláb helye 4">
            <a:extLst>
              <a:ext uri="{FF2B5EF4-FFF2-40B4-BE49-F238E27FC236}">
                <a16:creationId xmlns:a16="http://schemas.microsoft.com/office/drawing/2014/main" xmlns="" id="{27A98060-0ECD-4AE8-8E5E-4E21D5E75E09}"/>
              </a:ext>
            </a:extLst>
          </p:cNvPr>
          <p:cNvSpPr>
            <a:spLocks noGrp="1"/>
          </p:cNvSpPr>
          <p:nvPr>
            <p:ph type="ftr" sz="quarter" idx="11"/>
          </p:nvPr>
        </p:nvSpPr>
        <p:spPr/>
        <p:txBody>
          <a:bodyPr/>
          <a:lstStyle/>
          <a:p>
            <a:endParaRPr lang="hu-HU"/>
          </a:p>
        </p:txBody>
      </p:sp>
      <p:sp>
        <p:nvSpPr>
          <p:cNvPr id="6" name="Dia számának helye 5">
            <a:extLst>
              <a:ext uri="{FF2B5EF4-FFF2-40B4-BE49-F238E27FC236}">
                <a16:creationId xmlns:a16="http://schemas.microsoft.com/office/drawing/2014/main" xmlns="" id="{FC7E6AEF-C749-45DA-8B10-6F8BA8E52513}"/>
              </a:ext>
            </a:extLst>
          </p:cNvPr>
          <p:cNvSpPr>
            <a:spLocks noGrp="1"/>
          </p:cNvSpPr>
          <p:nvPr>
            <p:ph type="sldNum" sz="quarter" idx="12"/>
          </p:nvPr>
        </p:nvSpPr>
        <p:spPr/>
        <p:txBody>
          <a:bodyPr/>
          <a:lstStyle/>
          <a:p>
            <a:fld id="{679B14CA-CAE5-4080-BA18-2084D762CC94}" type="slidenum">
              <a:rPr lang="hu-HU" smtClean="0"/>
              <a:t>‹#›</a:t>
            </a:fld>
            <a:endParaRPr lang="hu-HU"/>
          </a:p>
        </p:txBody>
      </p:sp>
    </p:spTree>
    <p:extLst>
      <p:ext uri="{BB962C8B-B14F-4D97-AF65-F5344CB8AC3E}">
        <p14:creationId xmlns:p14="http://schemas.microsoft.com/office/powerpoint/2010/main" val="40597826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zakaszfejléc">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D61090B2-5780-4EF6-95EE-D6B71CAAE4AC}"/>
              </a:ext>
            </a:extLst>
          </p:cNvPr>
          <p:cNvSpPr>
            <a:spLocks noGrp="1"/>
          </p:cNvSpPr>
          <p:nvPr>
            <p:ph type="title"/>
          </p:nvPr>
        </p:nvSpPr>
        <p:spPr>
          <a:xfrm>
            <a:off x="831850" y="1709738"/>
            <a:ext cx="10515600" cy="2852737"/>
          </a:xfrm>
          <a:noFill/>
        </p:spPr>
        <p:txBody>
          <a:bodyPr anchor="b"/>
          <a:lstStyle>
            <a:lvl1pPr>
              <a:defRPr sz="6000"/>
            </a:lvl1pPr>
          </a:lstStyle>
          <a:p>
            <a:r>
              <a:rPr lang="hu-HU"/>
              <a:t>Mintacím szerkesztése</a:t>
            </a:r>
          </a:p>
        </p:txBody>
      </p:sp>
      <p:sp>
        <p:nvSpPr>
          <p:cNvPr id="3" name="Szöveg helye 2">
            <a:extLst>
              <a:ext uri="{FF2B5EF4-FFF2-40B4-BE49-F238E27FC236}">
                <a16:creationId xmlns:a16="http://schemas.microsoft.com/office/drawing/2014/main" xmlns="" id="{961BD242-7E3D-412E-A1EF-2E0E2CC08F3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u-HU"/>
              <a:t>Mintaszöveg szerkesztése</a:t>
            </a:r>
          </a:p>
        </p:txBody>
      </p:sp>
      <p:sp>
        <p:nvSpPr>
          <p:cNvPr id="4" name="Dátum helye 3">
            <a:extLst>
              <a:ext uri="{FF2B5EF4-FFF2-40B4-BE49-F238E27FC236}">
                <a16:creationId xmlns:a16="http://schemas.microsoft.com/office/drawing/2014/main" xmlns="" id="{7D97C41C-85D7-467C-A370-78F49B86E164}"/>
              </a:ext>
            </a:extLst>
          </p:cNvPr>
          <p:cNvSpPr>
            <a:spLocks noGrp="1"/>
          </p:cNvSpPr>
          <p:nvPr>
            <p:ph type="dt" sz="half" idx="10"/>
          </p:nvPr>
        </p:nvSpPr>
        <p:spPr/>
        <p:txBody>
          <a:bodyPr/>
          <a:lstStyle/>
          <a:p>
            <a:pPr>
              <a:buFontTx/>
              <a:buNone/>
            </a:pPr>
            <a:r>
              <a:rPr lang="hu-HU"/>
              <a:t>Laki László</a:t>
            </a:r>
            <a:endParaRPr lang="hu-HU" dirty="0"/>
          </a:p>
        </p:txBody>
      </p:sp>
      <p:sp>
        <p:nvSpPr>
          <p:cNvPr id="5" name="Élőláb helye 4">
            <a:extLst>
              <a:ext uri="{FF2B5EF4-FFF2-40B4-BE49-F238E27FC236}">
                <a16:creationId xmlns:a16="http://schemas.microsoft.com/office/drawing/2014/main" xmlns="" id="{1BE34DC3-EA48-4087-9A3F-C1BDBA4E56F0}"/>
              </a:ext>
            </a:extLst>
          </p:cNvPr>
          <p:cNvSpPr>
            <a:spLocks noGrp="1"/>
          </p:cNvSpPr>
          <p:nvPr>
            <p:ph type="ftr" sz="quarter" idx="11"/>
          </p:nvPr>
        </p:nvSpPr>
        <p:spPr/>
        <p:txBody>
          <a:bodyPr/>
          <a:lstStyle/>
          <a:p>
            <a:pPr>
              <a:buFontTx/>
              <a:buNone/>
            </a:pPr>
            <a:r>
              <a:rPr lang="hu-HU"/>
              <a:t>A nyelvtechnológia eszközei és nyersanyagai – 2016. 04. 05. </a:t>
            </a:r>
            <a:endParaRPr lang="hu-HU" dirty="0"/>
          </a:p>
        </p:txBody>
      </p:sp>
      <p:sp>
        <p:nvSpPr>
          <p:cNvPr id="6" name="Dia számának helye 5">
            <a:extLst>
              <a:ext uri="{FF2B5EF4-FFF2-40B4-BE49-F238E27FC236}">
                <a16:creationId xmlns:a16="http://schemas.microsoft.com/office/drawing/2014/main" xmlns="" id="{59E5FA96-02E4-4064-9C5D-945778042ED1}"/>
              </a:ext>
            </a:extLst>
          </p:cNvPr>
          <p:cNvSpPr>
            <a:spLocks noGrp="1"/>
          </p:cNvSpPr>
          <p:nvPr>
            <p:ph type="sldNum" sz="quarter" idx="12"/>
          </p:nvPr>
        </p:nvSpPr>
        <p:spPr/>
        <p:txBody>
          <a:bodyPr/>
          <a:lstStyle/>
          <a:p>
            <a:fld id="{1A1129E3-C55D-47F6-9570-EF1B473CE3F9}" type="slidenum">
              <a:rPr lang="hu-HU" smtClean="0"/>
              <a:pPr/>
              <a:t>‹#›</a:t>
            </a:fld>
            <a:endParaRPr lang="hu-HU"/>
          </a:p>
        </p:txBody>
      </p:sp>
      <p:pic>
        <p:nvPicPr>
          <p:cNvPr id="7" name="Kép 6">
            <a:extLst>
              <a:ext uri="{FF2B5EF4-FFF2-40B4-BE49-F238E27FC236}">
                <a16:creationId xmlns:a16="http://schemas.microsoft.com/office/drawing/2014/main" xmlns="" id="{EC788CC2-B469-4590-BF9F-F83792CD81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1" r="-1309" b="-11774"/>
          <a:stretch/>
        </p:blipFill>
        <p:spPr>
          <a:xfrm>
            <a:off x="0" y="6314481"/>
            <a:ext cx="4038600" cy="543729"/>
          </a:xfrm>
          <a:prstGeom prst="rect">
            <a:avLst/>
          </a:prstGeom>
          <a:ln>
            <a:noFill/>
          </a:ln>
          <a:effectLst/>
        </p:spPr>
      </p:pic>
    </p:spTree>
    <p:extLst>
      <p:ext uri="{BB962C8B-B14F-4D97-AF65-F5344CB8AC3E}">
        <p14:creationId xmlns:p14="http://schemas.microsoft.com/office/powerpoint/2010/main" val="842233835"/>
      </p:ext>
    </p:extLst>
  </p:cSld>
  <p:clrMapOvr>
    <a:masterClrMapping/>
  </p:clrMapOvr>
  <p:transition spd="slow">
    <p:push/>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tartalomrész">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E3A829B0-B1A2-4B27-A057-E467AF578D25}"/>
              </a:ext>
            </a:extLst>
          </p:cNvPr>
          <p:cNvSpPr>
            <a:spLocks noGrp="1"/>
          </p:cNvSpPr>
          <p:nvPr>
            <p:ph type="title"/>
          </p:nvPr>
        </p:nvSpPr>
        <p:spPr/>
        <p:txBody>
          <a:bodyPr anchor="b"/>
          <a:lstStyle/>
          <a:p>
            <a:r>
              <a:rPr lang="hu-HU"/>
              <a:t>Mintacím szerkesztése</a:t>
            </a:r>
            <a:endParaRPr lang="hu-HU" dirty="0"/>
          </a:p>
        </p:txBody>
      </p:sp>
      <p:sp>
        <p:nvSpPr>
          <p:cNvPr id="3" name="Tartalom helye 2">
            <a:extLst>
              <a:ext uri="{FF2B5EF4-FFF2-40B4-BE49-F238E27FC236}">
                <a16:creationId xmlns:a16="http://schemas.microsoft.com/office/drawing/2014/main" xmlns="" id="{03525A5E-A44C-4676-A9B6-077421DAEC18}"/>
              </a:ext>
            </a:extLst>
          </p:cNvPr>
          <p:cNvSpPr>
            <a:spLocks noGrp="1"/>
          </p:cNvSpPr>
          <p:nvPr>
            <p:ph sz="half" idx="1"/>
          </p:nvPr>
        </p:nvSpPr>
        <p:spPr>
          <a:xfrm>
            <a:off x="838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Tartalom helye 3">
            <a:extLst>
              <a:ext uri="{FF2B5EF4-FFF2-40B4-BE49-F238E27FC236}">
                <a16:creationId xmlns:a16="http://schemas.microsoft.com/office/drawing/2014/main" xmlns="" id="{173D3B81-A2BA-47DB-A465-B2BF1110BAB4}"/>
              </a:ext>
            </a:extLst>
          </p:cNvPr>
          <p:cNvSpPr>
            <a:spLocks noGrp="1"/>
          </p:cNvSpPr>
          <p:nvPr>
            <p:ph sz="half" idx="2"/>
          </p:nvPr>
        </p:nvSpPr>
        <p:spPr>
          <a:xfrm>
            <a:off x="6172200" y="1825625"/>
            <a:ext cx="5181600" cy="435133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Dátum helye 4">
            <a:extLst>
              <a:ext uri="{FF2B5EF4-FFF2-40B4-BE49-F238E27FC236}">
                <a16:creationId xmlns:a16="http://schemas.microsoft.com/office/drawing/2014/main" xmlns="" id="{8DDD2068-D033-4265-AACD-88AC4C6F4CD5}"/>
              </a:ext>
            </a:extLst>
          </p:cNvPr>
          <p:cNvSpPr>
            <a:spLocks noGrp="1"/>
          </p:cNvSpPr>
          <p:nvPr>
            <p:ph type="dt" sz="half" idx="10"/>
          </p:nvPr>
        </p:nvSpPr>
        <p:spPr/>
        <p:txBody>
          <a:bodyPr/>
          <a:lstStyle/>
          <a:p>
            <a:fld id="{F561A4B3-702B-4666-87F7-0B4A316DC2D6}" type="datetime1">
              <a:rPr lang="hu-HU" smtClean="0"/>
              <a:t>2023. 02. 23.</a:t>
            </a:fld>
            <a:endParaRPr lang="hu-HU"/>
          </a:p>
        </p:txBody>
      </p:sp>
      <p:sp>
        <p:nvSpPr>
          <p:cNvPr id="6" name="Élőláb helye 5">
            <a:extLst>
              <a:ext uri="{FF2B5EF4-FFF2-40B4-BE49-F238E27FC236}">
                <a16:creationId xmlns:a16="http://schemas.microsoft.com/office/drawing/2014/main" xmlns="" id="{E12F7BCC-F086-4F80-A0FB-3D5C29FEBBA0}"/>
              </a:ext>
            </a:extLst>
          </p:cNvPr>
          <p:cNvSpPr>
            <a:spLocks noGrp="1"/>
          </p:cNvSpPr>
          <p:nvPr>
            <p:ph type="ftr" sz="quarter" idx="11"/>
          </p:nvPr>
        </p:nvSpPr>
        <p:spPr/>
        <p:txBody>
          <a:bodyPr/>
          <a:lstStyle/>
          <a:p>
            <a:endParaRPr lang="hu-HU"/>
          </a:p>
        </p:txBody>
      </p:sp>
      <p:sp>
        <p:nvSpPr>
          <p:cNvPr id="7" name="Dia számának helye 6">
            <a:extLst>
              <a:ext uri="{FF2B5EF4-FFF2-40B4-BE49-F238E27FC236}">
                <a16:creationId xmlns:a16="http://schemas.microsoft.com/office/drawing/2014/main" xmlns="" id="{EAA9FD48-F284-4B83-BCC5-FF56372CBD5D}"/>
              </a:ext>
            </a:extLst>
          </p:cNvPr>
          <p:cNvSpPr>
            <a:spLocks noGrp="1"/>
          </p:cNvSpPr>
          <p:nvPr>
            <p:ph type="sldNum" sz="quarter" idx="12"/>
          </p:nvPr>
        </p:nvSpPr>
        <p:spPr/>
        <p:txBody>
          <a:bodyPr/>
          <a:lstStyle/>
          <a:p>
            <a:fld id="{22D0D88C-A5CE-4F3E-A1C1-70B575DAFB7C}" type="slidenum">
              <a:rPr lang="hu-HU" smtClean="0"/>
              <a:t>‹#›</a:t>
            </a:fld>
            <a:endParaRPr lang="hu-HU"/>
          </a:p>
        </p:txBody>
      </p:sp>
      <p:cxnSp>
        <p:nvCxnSpPr>
          <p:cNvPr id="9" name="Egyenes összekötő 8"/>
          <p:cNvCxnSpPr/>
          <p:nvPr/>
        </p:nvCxnSpPr>
        <p:spPr>
          <a:xfrm>
            <a:off x="838200" y="1747801"/>
            <a:ext cx="10515600" cy="0"/>
          </a:xfrm>
          <a:prstGeom prst="line">
            <a:avLst/>
          </a:prstGeom>
          <a:ln w="25400" cmpd="sng"/>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405010871"/>
      </p:ext>
    </p:extLst>
  </p:cSld>
  <p:clrMapOvr>
    <a:masterClrMapping/>
  </p:clrMapOvr>
  <p:transition spd="slow">
    <p:push/>
  </p:transition>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Összehasonlítás">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5383BE48-2748-4FC4-90C0-92E8EDE178DE}"/>
              </a:ext>
            </a:extLst>
          </p:cNvPr>
          <p:cNvSpPr>
            <a:spLocks noGrp="1"/>
          </p:cNvSpPr>
          <p:nvPr>
            <p:ph type="title"/>
          </p:nvPr>
        </p:nvSpPr>
        <p:spPr>
          <a:xfrm>
            <a:off x="839788" y="365125"/>
            <a:ext cx="10515600" cy="1325563"/>
          </a:xfrm>
        </p:spPr>
        <p:txBody>
          <a:bodyPr anchor="b"/>
          <a:lstStyle/>
          <a:p>
            <a:r>
              <a:rPr lang="hu-HU"/>
              <a:t>Mintacím szerkesztése</a:t>
            </a:r>
          </a:p>
        </p:txBody>
      </p:sp>
      <p:sp>
        <p:nvSpPr>
          <p:cNvPr id="3" name="Szöveg helye 2">
            <a:extLst>
              <a:ext uri="{FF2B5EF4-FFF2-40B4-BE49-F238E27FC236}">
                <a16:creationId xmlns:a16="http://schemas.microsoft.com/office/drawing/2014/main" xmlns="" id="{20951A60-6B66-429D-9020-993166A7A17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4" name="Tartalom helye 3">
            <a:extLst>
              <a:ext uri="{FF2B5EF4-FFF2-40B4-BE49-F238E27FC236}">
                <a16:creationId xmlns:a16="http://schemas.microsoft.com/office/drawing/2014/main" xmlns="" id="{446A4E19-079F-4A7B-88C0-86EC4D8DD25D}"/>
              </a:ext>
            </a:extLst>
          </p:cNvPr>
          <p:cNvSpPr>
            <a:spLocks noGrp="1"/>
          </p:cNvSpPr>
          <p:nvPr>
            <p:ph sz="half" idx="2"/>
          </p:nvPr>
        </p:nvSpPr>
        <p:spPr>
          <a:xfrm>
            <a:off x="839788" y="2505075"/>
            <a:ext cx="5157787"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5" name="Szöveg helye 4">
            <a:extLst>
              <a:ext uri="{FF2B5EF4-FFF2-40B4-BE49-F238E27FC236}">
                <a16:creationId xmlns:a16="http://schemas.microsoft.com/office/drawing/2014/main" xmlns="" id="{EC121E12-FAA1-4158-B0FB-3A705827C9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u-HU"/>
              <a:t>Mintaszöveg szerkesztése</a:t>
            </a:r>
          </a:p>
        </p:txBody>
      </p:sp>
      <p:sp>
        <p:nvSpPr>
          <p:cNvPr id="6" name="Tartalom helye 5">
            <a:extLst>
              <a:ext uri="{FF2B5EF4-FFF2-40B4-BE49-F238E27FC236}">
                <a16:creationId xmlns:a16="http://schemas.microsoft.com/office/drawing/2014/main" xmlns="" id="{F23A0113-01B6-4514-BD65-2CC98C16AFAC}"/>
              </a:ext>
            </a:extLst>
          </p:cNvPr>
          <p:cNvSpPr>
            <a:spLocks noGrp="1"/>
          </p:cNvSpPr>
          <p:nvPr>
            <p:ph sz="quarter" idx="4"/>
          </p:nvPr>
        </p:nvSpPr>
        <p:spPr>
          <a:xfrm>
            <a:off x="6172200" y="2505075"/>
            <a:ext cx="5183188" cy="3684588"/>
          </a:xfrm>
        </p:spPr>
        <p:txBody>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7" name="Dátum helye 6">
            <a:extLst>
              <a:ext uri="{FF2B5EF4-FFF2-40B4-BE49-F238E27FC236}">
                <a16:creationId xmlns:a16="http://schemas.microsoft.com/office/drawing/2014/main" xmlns="" id="{A2C4543D-3A49-48B2-BF7F-98467D9C9123}"/>
              </a:ext>
            </a:extLst>
          </p:cNvPr>
          <p:cNvSpPr>
            <a:spLocks noGrp="1"/>
          </p:cNvSpPr>
          <p:nvPr>
            <p:ph type="dt" sz="half" idx="10"/>
          </p:nvPr>
        </p:nvSpPr>
        <p:spPr/>
        <p:txBody>
          <a:bodyPr/>
          <a:lstStyle/>
          <a:p>
            <a:pPr>
              <a:buFontTx/>
              <a:buNone/>
              <a:defRPr/>
            </a:pPr>
            <a:r>
              <a:rPr lang="hu-HU"/>
              <a:t>Laki László</a:t>
            </a:r>
            <a:endParaRPr lang="hu-HU" dirty="0"/>
          </a:p>
        </p:txBody>
      </p:sp>
      <p:sp>
        <p:nvSpPr>
          <p:cNvPr id="8" name="Élőláb helye 7">
            <a:extLst>
              <a:ext uri="{FF2B5EF4-FFF2-40B4-BE49-F238E27FC236}">
                <a16:creationId xmlns:a16="http://schemas.microsoft.com/office/drawing/2014/main" xmlns="" id="{59CF0CF9-6B6C-4CFC-A760-C1A5BC75945C}"/>
              </a:ext>
            </a:extLst>
          </p:cNvPr>
          <p:cNvSpPr>
            <a:spLocks noGrp="1"/>
          </p:cNvSpPr>
          <p:nvPr>
            <p:ph type="ftr" sz="quarter" idx="11"/>
          </p:nvPr>
        </p:nvSpPr>
        <p:spPr/>
        <p:txBody>
          <a:bodyPr/>
          <a:lstStyle/>
          <a:p>
            <a:pPr>
              <a:buFontTx/>
              <a:buNone/>
              <a:defRPr/>
            </a:pPr>
            <a:r>
              <a:rPr lang="hu-HU"/>
              <a:t>A nyelvtechnológia eszközei és nyersanyagai – 2016. 04. 05. </a:t>
            </a:r>
            <a:endParaRPr lang="hu-HU" dirty="0"/>
          </a:p>
        </p:txBody>
      </p:sp>
      <p:sp>
        <p:nvSpPr>
          <p:cNvPr id="9" name="Dia számának helye 8">
            <a:extLst>
              <a:ext uri="{FF2B5EF4-FFF2-40B4-BE49-F238E27FC236}">
                <a16:creationId xmlns:a16="http://schemas.microsoft.com/office/drawing/2014/main" xmlns="" id="{A5B67172-86D7-4658-B90B-6A89096298AD}"/>
              </a:ext>
            </a:extLst>
          </p:cNvPr>
          <p:cNvSpPr>
            <a:spLocks noGrp="1"/>
          </p:cNvSpPr>
          <p:nvPr>
            <p:ph type="sldNum" sz="quarter" idx="12"/>
          </p:nvPr>
        </p:nvSpPr>
        <p:spPr/>
        <p:txBody>
          <a:bodyPr/>
          <a:lstStyle/>
          <a:p>
            <a:pPr>
              <a:buFontTx/>
              <a:buNone/>
            </a:pPr>
            <a:fld id="{1A1129E3-C55D-47F6-9570-EF1B473CE3F9}" type="slidenum">
              <a:rPr lang="hu-HU" smtClean="0"/>
              <a:pPr>
                <a:buFontTx/>
                <a:buNone/>
              </a:pPr>
              <a:t>‹#›</a:t>
            </a:fld>
            <a:endParaRPr lang="hu-HU" dirty="0"/>
          </a:p>
        </p:txBody>
      </p:sp>
    </p:spTree>
    <p:extLst>
      <p:ext uri="{BB962C8B-B14F-4D97-AF65-F5344CB8AC3E}">
        <p14:creationId xmlns:p14="http://schemas.microsoft.com/office/powerpoint/2010/main" val="367719296"/>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Csak cím">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351DA32C-437B-4B3E-8F51-D88AD55785A6}"/>
              </a:ext>
            </a:extLst>
          </p:cNvPr>
          <p:cNvSpPr>
            <a:spLocks noGrp="1"/>
          </p:cNvSpPr>
          <p:nvPr>
            <p:ph type="title"/>
          </p:nvPr>
        </p:nvSpPr>
        <p:spPr/>
        <p:txBody>
          <a:bodyPr/>
          <a:lstStyle/>
          <a:p>
            <a:r>
              <a:rPr lang="hu-HU"/>
              <a:t>Mintacím szerkesztése</a:t>
            </a:r>
          </a:p>
        </p:txBody>
      </p:sp>
      <p:sp>
        <p:nvSpPr>
          <p:cNvPr id="3" name="Dátum helye 2">
            <a:extLst>
              <a:ext uri="{FF2B5EF4-FFF2-40B4-BE49-F238E27FC236}">
                <a16:creationId xmlns:a16="http://schemas.microsoft.com/office/drawing/2014/main" xmlns="" id="{2DACBC34-166B-4C85-A471-79C6AD7BF1AE}"/>
              </a:ext>
            </a:extLst>
          </p:cNvPr>
          <p:cNvSpPr>
            <a:spLocks noGrp="1"/>
          </p:cNvSpPr>
          <p:nvPr>
            <p:ph type="dt" sz="half" idx="10"/>
          </p:nvPr>
        </p:nvSpPr>
        <p:spPr/>
        <p:txBody>
          <a:bodyPr/>
          <a:lstStyle/>
          <a:p>
            <a:fld id="{3A7BADDF-2BA6-462D-9ECC-D709C06EC86F}" type="datetime1">
              <a:rPr lang="hu-HU" smtClean="0"/>
              <a:t>2023. 02. 23.</a:t>
            </a:fld>
            <a:endParaRPr lang="hu-HU"/>
          </a:p>
        </p:txBody>
      </p:sp>
      <p:sp>
        <p:nvSpPr>
          <p:cNvPr id="4" name="Élőláb helye 3">
            <a:extLst>
              <a:ext uri="{FF2B5EF4-FFF2-40B4-BE49-F238E27FC236}">
                <a16:creationId xmlns:a16="http://schemas.microsoft.com/office/drawing/2014/main" xmlns="" id="{3320301A-59B4-4D53-8661-DFAA727F7D6A}"/>
              </a:ext>
            </a:extLst>
          </p:cNvPr>
          <p:cNvSpPr>
            <a:spLocks noGrp="1"/>
          </p:cNvSpPr>
          <p:nvPr>
            <p:ph type="ftr" sz="quarter" idx="11"/>
          </p:nvPr>
        </p:nvSpPr>
        <p:spPr/>
        <p:txBody>
          <a:bodyPr/>
          <a:lstStyle/>
          <a:p>
            <a:endParaRPr lang="hu-HU"/>
          </a:p>
        </p:txBody>
      </p:sp>
      <p:sp>
        <p:nvSpPr>
          <p:cNvPr id="5" name="Dia számának helye 4">
            <a:extLst>
              <a:ext uri="{FF2B5EF4-FFF2-40B4-BE49-F238E27FC236}">
                <a16:creationId xmlns:a16="http://schemas.microsoft.com/office/drawing/2014/main" xmlns="" id="{07649A75-8879-4B7D-8656-4B46B69A4C56}"/>
              </a:ext>
            </a:extLst>
          </p:cNvPr>
          <p:cNvSpPr>
            <a:spLocks noGrp="1"/>
          </p:cNvSpPr>
          <p:nvPr>
            <p:ph type="sldNum" sz="quarter" idx="12"/>
          </p:nvPr>
        </p:nvSpPr>
        <p:spPr/>
        <p:txBody>
          <a:bodyPr/>
          <a:lstStyle/>
          <a:p>
            <a:fld id="{30FD70E8-6046-4F4F-8121-6FD211D75CA7}" type="slidenum">
              <a:rPr lang="hu-HU" smtClean="0"/>
              <a:t>‹#›</a:t>
            </a:fld>
            <a:endParaRPr lang="hu-HU"/>
          </a:p>
        </p:txBody>
      </p:sp>
    </p:spTree>
    <p:extLst>
      <p:ext uri="{BB962C8B-B14F-4D97-AF65-F5344CB8AC3E}">
        <p14:creationId xmlns:p14="http://schemas.microsoft.com/office/powerpoint/2010/main" val="21163305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Üres">
    <p:spTree>
      <p:nvGrpSpPr>
        <p:cNvPr id="1" name=""/>
        <p:cNvGrpSpPr/>
        <p:nvPr/>
      </p:nvGrpSpPr>
      <p:grpSpPr>
        <a:xfrm>
          <a:off x="0" y="0"/>
          <a:ext cx="0" cy="0"/>
          <a:chOff x="0" y="0"/>
          <a:chExt cx="0" cy="0"/>
        </a:xfrm>
      </p:grpSpPr>
      <p:sp>
        <p:nvSpPr>
          <p:cNvPr id="2" name="Dátum helye 1">
            <a:extLst>
              <a:ext uri="{FF2B5EF4-FFF2-40B4-BE49-F238E27FC236}">
                <a16:creationId xmlns:a16="http://schemas.microsoft.com/office/drawing/2014/main" xmlns="" id="{6F83D799-0735-4219-BEFD-CA4E4CB8604C}"/>
              </a:ext>
            </a:extLst>
          </p:cNvPr>
          <p:cNvSpPr>
            <a:spLocks noGrp="1"/>
          </p:cNvSpPr>
          <p:nvPr>
            <p:ph type="dt" sz="half" idx="10"/>
          </p:nvPr>
        </p:nvSpPr>
        <p:spPr/>
        <p:txBody>
          <a:bodyPr/>
          <a:lstStyle/>
          <a:p>
            <a:pPr>
              <a:defRPr/>
            </a:pPr>
            <a:r>
              <a:rPr lang="hu-HU"/>
              <a:t>Laki László</a:t>
            </a:r>
            <a:endParaRPr lang="hu-HU" dirty="0"/>
          </a:p>
        </p:txBody>
      </p:sp>
      <p:sp>
        <p:nvSpPr>
          <p:cNvPr id="3" name="Élőláb helye 2">
            <a:extLst>
              <a:ext uri="{FF2B5EF4-FFF2-40B4-BE49-F238E27FC236}">
                <a16:creationId xmlns:a16="http://schemas.microsoft.com/office/drawing/2014/main" xmlns="" id="{AE1A4C62-6569-46B0-8590-3A52E4B6D079}"/>
              </a:ext>
            </a:extLst>
          </p:cNvPr>
          <p:cNvSpPr>
            <a:spLocks noGrp="1"/>
          </p:cNvSpPr>
          <p:nvPr>
            <p:ph type="ftr" sz="quarter" idx="11"/>
          </p:nvPr>
        </p:nvSpPr>
        <p:spPr/>
        <p:txBody>
          <a:bodyPr/>
          <a:lstStyle/>
          <a:p>
            <a:pPr>
              <a:defRPr/>
            </a:pPr>
            <a:r>
              <a:rPr lang="hu-HU"/>
              <a:t>A nyelvtechnológia eszközei és nyersanyagai – 2016. 04. 05. </a:t>
            </a:r>
            <a:endParaRPr lang="hu-HU" dirty="0"/>
          </a:p>
        </p:txBody>
      </p:sp>
      <p:sp>
        <p:nvSpPr>
          <p:cNvPr id="4" name="Dia számának helye 3">
            <a:extLst>
              <a:ext uri="{FF2B5EF4-FFF2-40B4-BE49-F238E27FC236}">
                <a16:creationId xmlns:a16="http://schemas.microsoft.com/office/drawing/2014/main" xmlns="" id="{AFF389E1-88E1-4C25-A5DF-8D528E0FD3A9}"/>
              </a:ext>
            </a:extLst>
          </p:cNvPr>
          <p:cNvSpPr>
            <a:spLocks noGrp="1"/>
          </p:cNvSpPr>
          <p:nvPr>
            <p:ph type="sldNum" sz="quarter" idx="12"/>
          </p:nvPr>
        </p:nvSpPr>
        <p:spPr/>
        <p:txBody>
          <a:bodyPr/>
          <a:lstStyle/>
          <a:p>
            <a:fld id="{1A1129E3-C55D-47F6-9570-EF1B473CE3F9}" type="slidenum">
              <a:rPr lang="hu-HU" smtClean="0"/>
              <a:t>‹#›</a:t>
            </a:fld>
            <a:endParaRPr lang="hu-HU"/>
          </a:p>
        </p:txBody>
      </p:sp>
      <p:sp>
        <p:nvSpPr>
          <p:cNvPr id="5" name="Szövegdoboz 4"/>
          <p:cNvSpPr txBox="1"/>
          <p:nvPr/>
        </p:nvSpPr>
        <p:spPr>
          <a:xfrm>
            <a:off x="838200" y="1439694"/>
            <a:ext cx="10611255" cy="535021"/>
          </a:xfrm>
          <a:prstGeom prst="rect">
            <a:avLst/>
          </a:prstGeom>
          <a:solidFill>
            <a:schemeClr val="bg1"/>
          </a:solidFill>
        </p:spPr>
        <p:txBody>
          <a:bodyPr wrap="square" rtlCol="0">
            <a:spAutoFit/>
          </a:bodyPr>
          <a:lstStyle/>
          <a:p>
            <a:endParaRPr lang="hu-HU" dirty="0"/>
          </a:p>
        </p:txBody>
      </p:sp>
    </p:spTree>
    <p:extLst>
      <p:ext uri="{BB962C8B-B14F-4D97-AF65-F5344CB8AC3E}">
        <p14:creationId xmlns:p14="http://schemas.microsoft.com/office/powerpoint/2010/main" val="2726752738"/>
      </p:ext>
    </p:extLst>
  </p:cSld>
  <p:clrMapOvr>
    <a:masterClrMapping/>
  </p:clrMapOvr>
  <p:transition spd="slow">
    <p:push/>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Tartalomrész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401F6441-929C-4D71-8757-0FE8CA698286}"/>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Tartalom helye 2">
            <a:extLst>
              <a:ext uri="{FF2B5EF4-FFF2-40B4-BE49-F238E27FC236}">
                <a16:creationId xmlns:a16="http://schemas.microsoft.com/office/drawing/2014/main" xmlns="" id="{8CB454DE-888C-4862-B9E5-3DA19881701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Szöveg helye 3">
            <a:extLst>
              <a:ext uri="{FF2B5EF4-FFF2-40B4-BE49-F238E27FC236}">
                <a16:creationId xmlns:a16="http://schemas.microsoft.com/office/drawing/2014/main" xmlns="" id="{7C493EE9-9AD1-45A4-B52B-83FA33E714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xmlns="" id="{CBB1A24A-5817-4A3C-A631-899F7E95DF99}"/>
              </a:ext>
            </a:extLst>
          </p:cNvPr>
          <p:cNvSpPr>
            <a:spLocks noGrp="1"/>
          </p:cNvSpPr>
          <p:nvPr>
            <p:ph type="dt" sz="half" idx="10"/>
          </p:nvPr>
        </p:nvSpPr>
        <p:spPr/>
        <p:txBody>
          <a:bodyPr/>
          <a:lstStyle/>
          <a:p>
            <a:pPr>
              <a:defRPr/>
            </a:pPr>
            <a:r>
              <a:rPr lang="hu-HU"/>
              <a:t>Laki László</a:t>
            </a:r>
            <a:endParaRPr lang="hu-HU" dirty="0"/>
          </a:p>
        </p:txBody>
      </p:sp>
      <p:sp>
        <p:nvSpPr>
          <p:cNvPr id="6" name="Élőláb helye 5">
            <a:extLst>
              <a:ext uri="{FF2B5EF4-FFF2-40B4-BE49-F238E27FC236}">
                <a16:creationId xmlns:a16="http://schemas.microsoft.com/office/drawing/2014/main" xmlns="" id="{A4460944-74C5-494F-84C7-8E74D1427674}"/>
              </a:ext>
            </a:extLst>
          </p:cNvPr>
          <p:cNvSpPr>
            <a:spLocks noGrp="1"/>
          </p:cNvSpPr>
          <p:nvPr>
            <p:ph type="ftr" sz="quarter" idx="11"/>
          </p:nvPr>
        </p:nvSpPr>
        <p:spPr/>
        <p:txBody>
          <a:bodyPr/>
          <a:lstStyle/>
          <a:p>
            <a:pPr>
              <a:defRPr/>
            </a:pPr>
            <a:r>
              <a:rPr lang="hu-HU"/>
              <a:t>A nyelvtechnológia eszközei és nyersanyagai – 2016. 04. 05. </a:t>
            </a:r>
            <a:endParaRPr lang="hu-HU" dirty="0"/>
          </a:p>
        </p:txBody>
      </p:sp>
      <p:sp>
        <p:nvSpPr>
          <p:cNvPr id="7" name="Dia számának helye 6">
            <a:extLst>
              <a:ext uri="{FF2B5EF4-FFF2-40B4-BE49-F238E27FC236}">
                <a16:creationId xmlns:a16="http://schemas.microsoft.com/office/drawing/2014/main" xmlns="" id="{0B903709-247D-48F0-A50E-87057B773903}"/>
              </a:ext>
            </a:extLst>
          </p:cNvPr>
          <p:cNvSpPr>
            <a:spLocks noGrp="1"/>
          </p:cNvSpPr>
          <p:nvPr>
            <p:ph type="sldNum" sz="quarter" idx="12"/>
          </p:nvPr>
        </p:nvSpPr>
        <p:spPr/>
        <p:txBody>
          <a:bodyPr/>
          <a:lstStyle/>
          <a:p>
            <a:fld id="{1A1129E3-C55D-47F6-9570-EF1B473CE3F9}" type="slidenum">
              <a:rPr lang="hu-HU" smtClean="0"/>
              <a:t>‹#›</a:t>
            </a:fld>
            <a:endParaRPr lang="hu-HU"/>
          </a:p>
        </p:txBody>
      </p:sp>
      <p:pic>
        <p:nvPicPr>
          <p:cNvPr id="8" name="Kép 7">
            <a:extLst>
              <a:ext uri="{FF2B5EF4-FFF2-40B4-BE49-F238E27FC236}">
                <a16:creationId xmlns:a16="http://schemas.microsoft.com/office/drawing/2014/main" xmlns="" id="{80E10D69-CE69-4817-9747-EE0B8B88DA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1" r="-1309" b="-11774"/>
          <a:stretch/>
        </p:blipFill>
        <p:spPr>
          <a:xfrm>
            <a:off x="0" y="6314481"/>
            <a:ext cx="4038600" cy="543729"/>
          </a:xfrm>
          <a:prstGeom prst="rect">
            <a:avLst/>
          </a:prstGeom>
          <a:ln>
            <a:noFill/>
          </a:ln>
          <a:effectLst/>
        </p:spPr>
      </p:pic>
    </p:spTree>
    <p:extLst>
      <p:ext uri="{BB962C8B-B14F-4D97-AF65-F5344CB8AC3E}">
        <p14:creationId xmlns:p14="http://schemas.microsoft.com/office/powerpoint/2010/main" val="2135749434"/>
      </p:ext>
    </p:extLst>
  </p:cSld>
  <p:clrMapOvr>
    <a:masterClrMapping/>
  </p:clrMapOvr>
  <p:transition spd="slow">
    <p:push/>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Kép képaláírással">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413C6CA8-0B43-43D5-BB04-3286BBE238F8}"/>
              </a:ext>
            </a:extLst>
          </p:cNvPr>
          <p:cNvSpPr>
            <a:spLocks noGrp="1"/>
          </p:cNvSpPr>
          <p:nvPr>
            <p:ph type="title"/>
          </p:nvPr>
        </p:nvSpPr>
        <p:spPr>
          <a:xfrm>
            <a:off x="839788" y="457200"/>
            <a:ext cx="3932237" cy="1600200"/>
          </a:xfrm>
        </p:spPr>
        <p:txBody>
          <a:bodyPr anchor="b"/>
          <a:lstStyle>
            <a:lvl1pPr>
              <a:defRPr sz="3200"/>
            </a:lvl1pPr>
          </a:lstStyle>
          <a:p>
            <a:r>
              <a:rPr lang="hu-HU"/>
              <a:t>Mintacím szerkesztése</a:t>
            </a:r>
          </a:p>
        </p:txBody>
      </p:sp>
      <p:sp>
        <p:nvSpPr>
          <p:cNvPr id="3" name="Kép helye 2">
            <a:extLst>
              <a:ext uri="{FF2B5EF4-FFF2-40B4-BE49-F238E27FC236}">
                <a16:creationId xmlns:a16="http://schemas.microsoft.com/office/drawing/2014/main" xmlns="" id="{425FDB0F-3EB7-4AF0-AECC-4F2CE30787E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u-HU"/>
              <a:t>Kép beszúrásához kattintson az ikonra</a:t>
            </a:r>
          </a:p>
        </p:txBody>
      </p:sp>
      <p:sp>
        <p:nvSpPr>
          <p:cNvPr id="4" name="Szöveg helye 3">
            <a:extLst>
              <a:ext uri="{FF2B5EF4-FFF2-40B4-BE49-F238E27FC236}">
                <a16:creationId xmlns:a16="http://schemas.microsoft.com/office/drawing/2014/main" xmlns="" id="{2C21AAD7-761F-4DD4-B224-2D7D3A85F1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u-HU"/>
              <a:t>Mintaszöveg szerkesztése</a:t>
            </a:r>
          </a:p>
        </p:txBody>
      </p:sp>
      <p:sp>
        <p:nvSpPr>
          <p:cNvPr id="5" name="Dátum helye 4">
            <a:extLst>
              <a:ext uri="{FF2B5EF4-FFF2-40B4-BE49-F238E27FC236}">
                <a16:creationId xmlns:a16="http://schemas.microsoft.com/office/drawing/2014/main" xmlns="" id="{41DD3FFF-B4AF-4805-8385-EB1DFC942AAC}"/>
              </a:ext>
            </a:extLst>
          </p:cNvPr>
          <p:cNvSpPr>
            <a:spLocks noGrp="1"/>
          </p:cNvSpPr>
          <p:nvPr>
            <p:ph type="dt" sz="half" idx="10"/>
          </p:nvPr>
        </p:nvSpPr>
        <p:spPr/>
        <p:txBody>
          <a:bodyPr/>
          <a:lstStyle/>
          <a:p>
            <a:pPr>
              <a:defRPr/>
            </a:pPr>
            <a:r>
              <a:rPr lang="hu-HU"/>
              <a:t>Laki László</a:t>
            </a:r>
            <a:endParaRPr lang="hu-HU" dirty="0"/>
          </a:p>
        </p:txBody>
      </p:sp>
      <p:sp>
        <p:nvSpPr>
          <p:cNvPr id="6" name="Élőláb helye 5">
            <a:extLst>
              <a:ext uri="{FF2B5EF4-FFF2-40B4-BE49-F238E27FC236}">
                <a16:creationId xmlns:a16="http://schemas.microsoft.com/office/drawing/2014/main" xmlns="" id="{6301D9C0-AA29-4DE3-9DFE-5663D9A26709}"/>
              </a:ext>
            </a:extLst>
          </p:cNvPr>
          <p:cNvSpPr>
            <a:spLocks noGrp="1"/>
          </p:cNvSpPr>
          <p:nvPr>
            <p:ph type="ftr" sz="quarter" idx="11"/>
          </p:nvPr>
        </p:nvSpPr>
        <p:spPr/>
        <p:txBody>
          <a:bodyPr/>
          <a:lstStyle/>
          <a:p>
            <a:pPr>
              <a:defRPr/>
            </a:pPr>
            <a:r>
              <a:rPr lang="hu-HU"/>
              <a:t>A nyelvtechnológia eszközei és nyersanyagai – 2016. 04. 05. </a:t>
            </a:r>
            <a:endParaRPr lang="hu-HU" dirty="0"/>
          </a:p>
        </p:txBody>
      </p:sp>
      <p:sp>
        <p:nvSpPr>
          <p:cNvPr id="7" name="Dia számának helye 6">
            <a:extLst>
              <a:ext uri="{FF2B5EF4-FFF2-40B4-BE49-F238E27FC236}">
                <a16:creationId xmlns:a16="http://schemas.microsoft.com/office/drawing/2014/main" xmlns="" id="{C68ED13F-8290-41FF-B1DE-AF5EB018A735}"/>
              </a:ext>
            </a:extLst>
          </p:cNvPr>
          <p:cNvSpPr>
            <a:spLocks noGrp="1"/>
          </p:cNvSpPr>
          <p:nvPr>
            <p:ph type="sldNum" sz="quarter" idx="12"/>
          </p:nvPr>
        </p:nvSpPr>
        <p:spPr/>
        <p:txBody>
          <a:bodyPr/>
          <a:lstStyle/>
          <a:p>
            <a:fld id="{1A1129E3-C55D-47F6-9570-EF1B473CE3F9}" type="slidenum">
              <a:rPr lang="hu-HU" smtClean="0"/>
              <a:t>‹#›</a:t>
            </a:fld>
            <a:endParaRPr lang="hu-HU"/>
          </a:p>
        </p:txBody>
      </p:sp>
      <p:pic>
        <p:nvPicPr>
          <p:cNvPr id="8" name="Kép 7">
            <a:extLst>
              <a:ext uri="{FF2B5EF4-FFF2-40B4-BE49-F238E27FC236}">
                <a16:creationId xmlns:a16="http://schemas.microsoft.com/office/drawing/2014/main" xmlns="" id="{69597DCA-C120-4763-805D-074D296EB67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1" r="-1309" b="-11774"/>
          <a:stretch/>
        </p:blipFill>
        <p:spPr>
          <a:xfrm>
            <a:off x="0" y="6314481"/>
            <a:ext cx="4038600" cy="543729"/>
          </a:xfrm>
          <a:prstGeom prst="rect">
            <a:avLst/>
          </a:prstGeom>
          <a:ln>
            <a:noFill/>
          </a:ln>
          <a:effectLst/>
        </p:spPr>
      </p:pic>
    </p:spTree>
    <p:extLst>
      <p:ext uri="{BB962C8B-B14F-4D97-AF65-F5344CB8AC3E}">
        <p14:creationId xmlns:p14="http://schemas.microsoft.com/office/powerpoint/2010/main" val="126308864"/>
      </p:ext>
    </p:extLst>
  </p:cSld>
  <p:clrMapOvr>
    <a:masterClrMapping/>
  </p:clrMapOvr>
  <p:transition spd="slow">
    <p:push/>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4.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Kép 6">
            <a:extLst>
              <a:ext uri="{FF2B5EF4-FFF2-40B4-BE49-F238E27FC236}">
                <a16:creationId xmlns:a16="http://schemas.microsoft.com/office/drawing/2014/main" xmlns="" id="{D8C50B3D-0E22-423F-B4C0-27DDF829C72D}"/>
              </a:ext>
            </a:extLst>
          </p:cNvPr>
          <p:cNvPicPr>
            <a:picLocks noChangeAspect="1"/>
          </p:cNvPicPr>
          <p:nvPr/>
        </p:nvPicPr>
        <p:blipFill>
          <a:blip r:embed="rId14"/>
          <a:stretch>
            <a:fillRect/>
          </a:stretch>
        </p:blipFill>
        <p:spPr>
          <a:xfrm>
            <a:off x="6516125" y="0"/>
            <a:ext cx="5675875" cy="6858000"/>
          </a:xfrm>
          <a:prstGeom prst="rect">
            <a:avLst/>
          </a:prstGeom>
        </p:spPr>
      </p:pic>
      <p:sp>
        <p:nvSpPr>
          <p:cNvPr id="2" name="Cím helye 1">
            <a:extLst>
              <a:ext uri="{FF2B5EF4-FFF2-40B4-BE49-F238E27FC236}">
                <a16:creationId xmlns:a16="http://schemas.microsoft.com/office/drawing/2014/main" xmlns="" id="{41687B9F-1B08-4972-AC3F-A464FDCB26B5}"/>
              </a:ext>
            </a:extLst>
          </p:cNvPr>
          <p:cNvSpPr>
            <a:spLocks noGrp="1"/>
          </p:cNvSpPr>
          <p:nvPr>
            <p:ph type="title"/>
          </p:nvPr>
        </p:nvSpPr>
        <p:spPr>
          <a:xfrm>
            <a:off x="838200" y="365125"/>
            <a:ext cx="10515600" cy="1325563"/>
          </a:xfrm>
          <a:prstGeom prst="rect">
            <a:avLst/>
          </a:prstGeom>
        </p:spPr>
        <p:txBody>
          <a:bodyPr vert="horz" lIns="91440" tIns="45720" rIns="91440" bIns="45720" rtlCol="0" anchor="b">
            <a:normAutofit/>
          </a:bodyPr>
          <a:lstStyle/>
          <a:p>
            <a:r>
              <a:rPr lang="en-US" noProof="0" dirty="0" err="1"/>
              <a:t>Mintacím</a:t>
            </a:r>
            <a:r>
              <a:rPr lang="en-US" noProof="0" dirty="0"/>
              <a:t> </a:t>
            </a:r>
            <a:r>
              <a:rPr lang="en-US" noProof="0" dirty="0" err="1"/>
              <a:t>szerkesztése</a:t>
            </a:r>
            <a:endParaRPr lang="en-US" noProof="0" dirty="0"/>
          </a:p>
        </p:txBody>
      </p:sp>
      <p:sp>
        <p:nvSpPr>
          <p:cNvPr id="3" name="Szöveg helye 2">
            <a:extLst>
              <a:ext uri="{FF2B5EF4-FFF2-40B4-BE49-F238E27FC236}">
                <a16:creationId xmlns:a16="http://schemas.microsoft.com/office/drawing/2014/main" xmlns="" id="{13D5440C-6E1A-45A6-8D0D-19F46D6CE62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noProof="0" dirty="0" err="1"/>
              <a:t>Mintaszöveg</a:t>
            </a:r>
            <a:r>
              <a:rPr lang="en-US" noProof="0" dirty="0"/>
              <a:t> </a:t>
            </a:r>
            <a:r>
              <a:rPr lang="en-US" noProof="0" dirty="0" err="1"/>
              <a:t>szerkesztése</a:t>
            </a:r>
            <a:endParaRPr lang="en-US" noProof="0" dirty="0"/>
          </a:p>
          <a:p>
            <a:pPr lvl="1"/>
            <a:r>
              <a:rPr lang="en-US" noProof="0" dirty="0" err="1"/>
              <a:t>Második</a:t>
            </a:r>
            <a:r>
              <a:rPr lang="en-US" noProof="0" dirty="0"/>
              <a:t> </a:t>
            </a:r>
            <a:r>
              <a:rPr lang="en-US" noProof="0" dirty="0" err="1"/>
              <a:t>szint</a:t>
            </a:r>
            <a:endParaRPr lang="en-US" noProof="0" dirty="0"/>
          </a:p>
          <a:p>
            <a:pPr lvl="2"/>
            <a:r>
              <a:rPr lang="en-US" noProof="0" dirty="0" err="1"/>
              <a:t>Harmadik</a:t>
            </a:r>
            <a:r>
              <a:rPr lang="en-US" noProof="0" dirty="0"/>
              <a:t> </a:t>
            </a:r>
            <a:r>
              <a:rPr lang="en-US" noProof="0" dirty="0" err="1"/>
              <a:t>szint</a:t>
            </a:r>
            <a:endParaRPr lang="en-US" noProof="0" dirty="0"/>
          </a:p>
          <a:p>
            <a:pPr lvl="3"/>
            <a:r>
              <a:rPr lang="en-US" noProof="0" dirty="0" err="1"/>
              <a:t>Negyedik</a:t>
            </a:r>
            <a:r>
              <a:rPr lang="en-US" noProof="0" dirty="0"/>
              <a:t> </a:t>
            </a:r>
            <a:r>
              <a:rPr lang="en-US" noProof="0" dirty="0" err="1"/>
              <a:t>szint</a:t>
            </a:r>
            <a:endParaRPr lang="en-US" noProof="0" dirty="0"/>
          </a:p>
          <a:p>
            <a:pPr lvl="4"/>
            <a:r>
              <a:rPr lang="en-US" noProof="0" dirty="0" err="1"/>
              <a:t>Ötödik</a:t>
            </a:r>
            <a:r>
              <a:rPr lang="en-US" noProof="0" dirty="0"/>
              <a:t> </a:t>
            </a:r>
            <a:r>
              <a:rPr lang="en-US" noProof="0" dirty="0" err="1"/>
              <a:t>szint</a:t>
            </a:r>
            <a:endParaRPr lang="en-US" noProof="0" dirty="0"/>
          </a:p>
        </p:txBody>
      </p:sp>
      <p:sp>
        <p:nvSpPr>
          <p:cNvPr id="4" name="Dátum helye 3">
            <a:extLst>
              <a:ext uri="{FF2B5EF4-FFF2-40B4-BE49-F238E27FC236}">
                <a16:creationId xmlns:a16="http://schemas.microsoft.com/office/drawing/2014/main" xmlns="" id="{46312CCD-5A74-4DF2-BB57-353FEF28D0B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buFontTx/>
              <a:buNone/>
              <a:defRPr/>
            </a:pPr>
            <a:r>
              <a:rPr lang="hu-HU"/>
              <a:t>Laki László</a:t>
            </a:r>
            <a:endParaRPr lang="hu-HU" dirty="0"/>
          </a:p>
        </p:txBody>
      </p:sp>
      <p:sp>
        <p:nvSpPr>
          <p:cNvPr id="5" name="Élőláb helye 4">
            <a:extLst>
              <a:ext uri="{FF2B5EF4-FFF2-40B4-BE49-F238E27FC236}">
                <a16:creationId xmlns:a16="http://schemas.microsoft.com/office/drawing/2014/main" xmlns="" id="{5858D2FD-B68A-4B7B-BC77-A1E78C7A86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buFontTx/>
              <a:buNone/>
              <a:defRPr/>
            </a:pPr>
            <a:r>
              <a:rPr lang="hu-HU"/>
              <a:t>A nyelvtechnológia eszközei és nyersanyagai – 2016. 04. 05. </a:t>
            </a:r>
            <a:endParaRPr lang="hu-HU" dirty="0"/>
          </a:p>
        </p:txBody>
      </p:sp>
      <p:sp>
        <p:nvSpPr>
          <p:cNvPr id="6" name="Dia számának helye 5">
            <a:extLst>
              <a:ext uri="{FF2B5EF4-FFF2-40B4-BE49-F238E27FC236}">
                <a16:creationId xmlns:a16="http://schemas.microsoft.com/office/drawing/2014/main" xmlns="" id="{C0CB1D95-136A-450B-9F36-A6693F85776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buFontTx/>
              <a:buNone/>
            </a:pPr>
            <a:fld id="{1A1129E3-C55D-47F6-9570-EF1B473CE3F9}" type="slidenum">
              <a:rPr lang="hu-HU" smtClean="0"/>
              <a:pPr>
                <a:buFontTx/>
                <a:buNone/>
              </a:pPr>
              <a:t>‹#›</a:t>
            </a:fld>
            <a:endParaRPr lang="hu-HU" dirty="0"/>
          </a:p>
        </p:txBody>
      </p:sp>
      <p:pic>
        <p:nvPicPr>
          <p:cNvPr id="10" name="Kép 9"/>
          <p:cNvPicPr>
            <a:picLocks noChangeAspect="1"/>
          </p:cNvPicPr>
          <p:nvPr/>
        </p:nvPicPr>
        <p:blipFill rotWithShape="1">
          <a:blip r:embed="rId15" cstate="print">
            <a:extLst>
              <a:ext uri="{28A0092B-C50C-407E-A947-70E740481C1C}">
                <a14:useLocalDpi xmlns:a14="http://schemas.microsoft.com/office/drawing/2010/main" val="0"/>
              </a:ext>
            </a:extLst>
          </a:blip>
          <a:srcRect l="-1" t="1" r="-1309" b="-11774"/>
          <a:stretch/>
        </p:blipFill>
        <p:spPr>
          <a:xfrm>
            <a:off x="0" y="6314481"/>
            <a:ext cx="4038600" cy="543729"/>
          </a:xfrm>
          <a:prstGeom prst="rect">
            <a:avLst/>
          </a:prstGeom>
          <a:ln>
            <a:noFill/>
          </a:ln>
          <a:effectLst/>
        </p:spPr>
      </p:pic>
      <p:cxnSp>
        <p:nvCxnSpPr>
          <p:cNvPr id="9" name="Egyenes összekötő 8">
            <a:extLst>
              <a:ext uri="{FF2B5EF4-FFF2-40B4-BE49-F238E27FC236}">
                <a16:creationId xmlns:a16="http://schemas.microsoft.com/office/drawing/2014/main" xmlns="" id="{E08570DA-D5BD-4761-8423-C7508C63FE08}"/>
              </a:ext>
            </a:extLst>
          </p:cNvPr>
          <p:cNvCxnSpPr>
            <a:cxnSpLocks/>
          </p:cNvCxnSpPr>
          <p:nvPr/>
        </p:nvCxnSpPr>
        <p:spPr>
          <a:xfrm>
            <a:off x="838200" y="1747801"/>
            <a:ext cx="10515600" cy="0"/>
          </a:xfrm>
          <a:prstGeom prst="line">
            <a:avLst/>
          </a:prstGeom>
          <a:ln w="25400" cmpd="sng"/>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175693502"/>
      </p:ext>
    </p:extLst>
  </p:cSld>
  <p:clrMap bg1="lt1" tx1="dk1" bg2="lt2" tx2="dk2" accent1="accent1" accent2="accent2" accent3="accent3" accent4="accent4" accent5="accent5" accent6="accent6" hlink="hlink" folHlink="folHlink"/>
  <p:sldLayoutIdLst>
    <p:sldLayoutId id="2147483909" r:id="rId1"/>
    <p:sldLayoutId id="2147483910" r:id="rId2"/>
    <p:sldLayoutId id="2147483911" r:id="rId3"/>
    <p:sldLayoutId id="2147483912" r:id="rId4"/>
    <p:sldLayoutId id="2147483913" r:id="rId5"/>
    <p:sldLayoutId id="2147483914" r:id="rId6"/>
    <p:sldLayoutId id="2147483915" r:id="rId7"/>
    <p:sldLayoutId id="2147483916" r:id="rId8"/>
    <p:sldLayoutId id="2147483917" r:id="rId9"/>
    <p:sldLayoutId id="2147483918" r:id="rId10"/>
    <p:sldLayoutId id="2147483919" r:id="rId11"/>
    <p:sldLayoutId id="2147483894" r:id="rId12"/>
  </p:sldLayoutIdLst>
  <p:transition spd="slow">
    <p:push/>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just"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just"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just"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just"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just"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2E2"/>
        </a:solidFill>
        <a:effectLst/>
      </p:bgPr>
    </p:bg>
    <p:spTree>
      <p:nvGrpSpPr>
        <p:cNvPr id="1" name=""/>
        <p:cNvGrpSpPr/>
        <p:nvPr/>
      </p:nvGrpSpPr>
      <p:grpSpPr>
        <a:xfrm>
          <a:off x="0" y="0"/>
          <a:ext cx="0" cy="0"/>
          <a:chOff x="0" y="0"/>
          <a:chExt cx="0" cy="0"/>
        </a:xfrm>
      </p:grpSpPr>
      <p:sp>
        <p:nvSpPr>
          <p:cNvPr id="2" name="Cím helye 1">
            <a:extLst>
              <a:ext uri="{FF2B5EF4-FFF2-40B4-BE49-F238E27FC236}">
                <a16:creationId xmlns:a16="http://schemas.microsoft.com/office/drawing/2014/main" xmlns="" id="{F50391D2-A5EF-4AF7-8A79-BD9104C7E0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hu-HU" dirty="0"/>
              <a:t>Mintacím szerkesztése</a:t>
            </a:r>
          </a:p>
        </p:txBody>
      </p:sp>
      <p:sp>
        <p:nvSpPr>
          <p:cNvPr id="3" name="Szöveg helye 2">
            <a:extLst>
              <a:ext uri="{FF2B5EF4-FFF2-40B4-BE49-F238E27FC236}">
                <a16:creationId xmlns:a16="http://schemas.microsoft.com/office/drawing/2014/main" xmlns="" id="{29B49E7E-E3E1-474D-A7D2-E3517A71381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hu-HU"/>
              <a:t>Mintaszöveg szerkesztése</a:t>
            </a:r>
          </a:p>
          <a:p>
            <a:pPr lvl="1"/>
            <a:r>
              <a:rPr lang="hu-HU"/>
              <a:t>Második szint</a:t>
            </a:r>
          </a:p>
          <a:p>
            <a:pPr lvl="2"/>
            <a:r>
              <a:rPr lang="hu-HU"/>
              <a:t>Harmadik szint</a:t>
            </a:r>
          </a:p>
          <a:p>
            <a:pPr lvl="3"/>
            <a:r>
              <a:rPr lang="hu-HU"/>
              <a:t>Negyedik szint</a:t>
            </a:r>
          </a:p>
          <a:p>
            <a:pPr lvl="4"/>
            <a:r>
              <a:rPr lang="hu-HU"/>
              <a:t>Ötödik szint</a:t>
            </a:r>
          </a:p>
        </p:txBody>
      </p:sp>
      <p:sp>
        <p:nvSpPr>
          <p:cNvPr id="4" name="Dátum helye 3">
            <a:extLst>
              <a:ext uri="{FF2B5EF4-FFF2-40B4-BE49-F238E27FC236}">
                <a16:creationId xmlns:a16="http://schemas.microsoft.com/office/drawing/2014/main" xmlns="" id="{14DCA0BA-2C54-46C1-BC92-7D0EE5ED8DF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5289B22-3383-4230-94F6-0B4003A716E3}" type="datetimeFigureOut">
              <a:rPr lang="hu-HU" smtClean="0"/>
              <a:t>2023. 02. 23.</a:t>
            </a:fld>
            <a:endParaRPr lang="hu-HU"/>
          </a:p>
        </p:txBody>
      </p:sp>
      <p:sp>
        <p:nvSpPr>
          <p:cNvPr id="5" name="Élőláb helye 4">
            <a:extLst>
              <a:ext uri="{FF2B5EF4-FFF2-40B4-BE49-F238E27FC236}">
                <a16:creationId xmlns:a16="http://schemas.microsoft.com/office/drawing/2014/main" xmlns="" id="{F1A9470B-3281-4A8D-BBBD-04A18555F1A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u-HU"/>
          </a:p>
        </p:txBody>
      </p:sp>
      <p:sp>
        <p:nvSpPr>
          <p:cNvPr id="6" name="Dia számának helye 5">
            <a:extLst>
              <a:ext uri="{FF2B5EF4-FFF2-40B4-BE49-F238E27FC236}">
                <a16:creationId xmlns:a16="http://schemas.microsoft.com/office/drawing/2014/main" xmlns="" id="{41B2C056-99F8-4959-8439-D8AFAFC1B04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B14CA-CAE5-4080-BA18-2084D762CC94}" type="slidenum">
              <a:rPr lang="hu-HU" smtClean="0"/>
              <a:t>‹#›</a:t>
            </a:fld>
            <a:endParaRPr lang="hu-HU"/>
          </a:p>
        </p:txBody>
      </p:sp>
      <p:pic>
        <p:nvPicPr>
          <p:cNvPr id="2050" name="Picture 2" descr="Globalese">
            <a:extLst>
              <a:ext uri="{FF2B5EF4-FFF2-40B4-BE49-F238E27FC236}">
                <a16:creationId xmlns:a16="http://schemas.microsoft.com/office/drawing/2014/main" xmlns="" id="{FCC4D9C8-9E80-4F74-9FB0-07DA4AC150BD}"/>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381000" y="6310312"/>
            <a:ext cx="2924175" cy="457200"/>
          </a:xfrm>
          <a:prstGeom prst="rect">
            <a:avLst/>
          </a:prstGeom>
          <a:noFill/>
          <a:extLst>
            <a:ext uri="{909E8E84-426E-40DD-AFC4-6F175D3DCCD1}">
              <a14:hiddenFill xmlns:a14="http://schemas.microsoft.com/office/drawing/2010/main">
                <a:solidFill>
                  <a:srgbClr val="FFFFFF"/>
                </a:solidFill>
              </a14:hiddenFill>
            </a:ext>
          </a:extLst>
        </p:spPr>
      </p:pic>
      <p:cxnSp>
        <p:nvCxnSpPr>
          <p:cNvPr id="8" name="Egyenes összekötő 7">
            <a:extLst>
              <a:ext uri="{FF2B5EF4-FFF2-40B4-BE49-F238E27FC236}">
                <a16:creationId xmlns:a16="http://schemas.microsoft.com/office/drawing/2014/main" xmlns="" id="{8DCB3FCB-1FF6-43E6-847F-31F293EB07AE}"/>
              </a:ext>
            </a:extLst>
          </p:cNvPr>
          <p:cNvCxnSpPr/>
          <p:nvPr userDrawn="1"/>
        </p:nvCxnSpPr>
        <p:spPr>
          <a:xfrm>
            <a:off x="838200" y="1742643"/>
            <a:ext cx="10515600" cy="0"/>
          </a:xfrm>
          <a:prstGeom prst="line">
            <a:avLst/>
          </a:prstGeom>
          <a:ln w="25400">
            <a:solidFill>
              <a:srgbClr val="013B4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2569905"/>
      </p:ext>
    </p:extLst>
  </p:cSld>
  <p:clrMap bg1="lt1" tx1="dk1" bg2="lt2" tx2="dk2" accent1="accent1" accent2="accent2" accent3="accent3" accent4="accent4" accent5="accent5" accent6="accent6" hlink="hlink" folHlink="folHlink"/>
  <p:sldLayoutIdLst>
    <p:sldLayoutId id="2147483921" r:id="rId1"/>
    <p:sldLayoutId id="2147483922" r:id="rId2"/>
    <p:sldLayoutId id="2147483923" r:id="rId3"/>
    <p:sldLayoutId id="2147483924" r:id="rId4"/>
    <p:sldLayoutId id="2147483925" r:id="rId5"/>
    <p:sldLayoutId id="2147483926" r:id="rId6"/>
    <p:sldLayoutId id="2147483927" r:id="rId7"/>
    <p:sldLayoutId id="2147483928" r:id="rId8"/>
    <p:sldLayoutId id="2147483929" r:id="rId9"/>
    <p:sldLayoutId id="2147483930" r:id="rId10"/>
    <p:sldLayoutId id="21474839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1.xml"/><Relationship Id="rId5" Type="http://schemas.openxmlformats.org/officeDocument/2006/relationships/image" Target="../media/image24.jpeg"/><Relationship Id="rId4" Type="http://schemas.openxmlformats.org/officeDocument/2006/relationships/image" Target="../media/image23.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5.png"/></Relationships>
</file>

<file path=ppt/slides/_rels/slide4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2.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1.xml.rels><?xml version="1.0" encoding="UTF-8" standalone="yes"?>
<Relationships xmlns="http://schemas.openxmlformats.org/package/2006/relationships"><Relationship Id="rId3" Type="http://schemas.openxmlformats.org/officeDocument/2006/relationships/hyperlink" Target="https://iconictranslation.com/what-we-do/neural-machine-translation/" TargetMode="External"/><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6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9.xml"/></Relationships>
</file>

<file path=ppt/slides/_rels/slide7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3.xml"/><Relationship Id="rId1" Type="http://schemas.openxmlformats.org/officeDocument/2006/relationships/slideLayout" Target="../slideLayouts/slideLayout14.xml"/><Relationship Id="rId5" Type="http://schemas.openxmlformats.org/officeDocument/2006/relationships/image" Target="../media/image68.svg"/><Relationship Id="rId4" Type="http://schemas.openxmlformats.org/officeDocument/2006/relationships/image" Target="../media/image67.png"/></Relationships>
</file>

<file path=ppt/slides/_rels/slide7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8.xml"/></Relationships>
</file>

<file path=ppt/slides/_rels/slide79.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8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4.xml"/></Relationships>
</file>

<file path=ppt/slides/_rels/slide83.xml.rels><?xml version="1.0" encoding="UTF-8" standalone="yes"?>
<Relationships xmlns="http://schemas.openxmlformats.org/package/2006/relationships"><Relationship Id="rId3" Type="http://schemas.openxmlformats.org/officeDocument/2006/relationships/hyperlink" Target="http://real-phd.mtak.hu/id/eprint/324" TargetMode="External"/><Relationship Id="rId7" Type="http://schemas.openxmlformats.org/officeDocument/2006/relationships/hyperlink" Target="https://doi.org/10.48550/arXiv.1301.3781" TargetMode="External"/><Relationship Id="rId2" Type="http://schemas.openxmlformats.org/officeDocument/2006/relationships/hyperlink" Target="https://doi.org/10.3115/v1/W14-4012" TargetMode="External"/><Relationship Id="rId1" Type="http://schemas.openxmlformats.org/officeDocument/2006/relationships/slideLayout" Target="../slideLayouts/slideLayout2.xml"/><Relationship Id="rId6" Type="http://schemas.openxmlformats.org/officeDocument/2006/relationships/hyperlink" Target="http://nlp.stanford.edu/fsnlp/" TargetMode="External"/><Relationship Id="rId5" Type="http://schemas.openxmlformats.org/officeDocument/2006/relationships/hyperlink" Target="https://m2.mtmt.hu/api/publication/33614584" TargetMode="External"/><Relationship Id="rId4" Type="http://schemas.openxmlformats.org/officeDocument/2006/relationships/hyperlink" Target="https://m2.mtmt.hu/api/publication/33616226" TargetMode="External"/></Relationships>
</file>

<file path=ppt/slides/_rels/slide84.xml.rels><?xml version="1.0" encoding="UTF-8" standalone="yes"?>
<Relationships xmlns="http://schemas.openxmlformats.org/package/2006/relationships"><Relationship Id="rId3" Type="http://schemas.openxmlformats.org/officeDocument/2006/relationships/hyperlink" Target="https://doi.org/10.48550/ARXIV.2207.04672" TargetMode="External"/><Relationship Id="rId2" Type="http://schemas.openxmlformats.org/officeDocument/2006/relationships/hyperlink" Target="https://doi.org/10.48550/ARXIV.2301.13294" TargetMode="External"/><Relationship Id="rId1" Type="http://schemas.openxmlformats.org/officeDocument/2006/relationships/slideLayout" Target="../slideLayouts/slideLayout2.xml"/><Relationship Id="rId6" Type="http://schemas.openxmlformats.org/officeDocument/2006/relationships/hyperlink" Target="https://proceedings.neurips.cc/paper/2017/file/3f5ee243547dee91fbd053c1c4a845aa-Paper.pdf" TargetMode="External"/><Relationship Id="rId5" Type="http://schemas.openxmlformats.org/officeDocument/2006/relationships/hyperlink" Target="https://doi.org/10.18653/v1/W17-4737" TargetMode="External"/><Relationship Id="rId4" Type="http://schemas.openxmlformats.org/officeDocument/2006/relationships/hyperlink" Target="https://aclanthology.org/2020.lrec-1.590/"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620485" y="850804"/>
            <a:ext cx="10951028" cy="1816196"/>
          </a:xfrm>
        </p:spPr>
        <p:txBody>
          <a:bodyPr>
            <a:normAutofit/>
          </a:bodyPr>
          <a:lstStyle/>
          <a:p>
            <a:r>
              <a:rPr lang="hu-HU" b="1" dirty="0"/>
              <a:t>Jobban fordít-e a gép az embernél?</a:t>
            </a:r>
          </a:p>
        </p:txBody>
      </p:sp>
      <p:sp>
        <p:nvSpPr>
          <p:cNvPr id="2" name="Alcím 1"/>
          <p:cNvSpPr>
            <a:spLocks noGrp="1"/>
          </p:cNvSpPr>
          <p:nvPr>
            <p:ph type="subTitle" idx="1"/>
          </p:nvPr>
        </p:nvSpPr>
        <p:spPr>
          <a:xfrm>
            <a:off x="2084614" y="5017168"/>
            <a:ext cx="8022771" cy="1677546"/>
          </a:xfrm>
        </p:spPr>
        <p:txBody>
          <a:bodyPr>
            <a:normAutofit/>
          </a:bodyPr>
          <a:lstStyle/>
          <a:p>
            <a:r>
              <a:rPr lang="hu-HU" dirty="0"/>
              <a:t>Laki László</a:t>
            </a:r>
          </a:p>
          <a:p>
            <a:r>
              <a:rPr lang="hu-HU" dirty="0"/>
              <a:t>Tudományos munkatárs</a:t>
            </a:r>
          </a:p>
          <a:p>
            <a:r>
              <a:rPr lang="hu-HU" dirty="0"/>
              <a:t>Nyelvtudományi Kutatóközpont</a:t>
            </a:r>
          </a:p>
        </p:txBody>
      </p:sp>
      <p:sp>
        <p:nvSpPr>
          <p:cNvPr id="3" name="Szövegdoboz 2">
            <a:extLst>
              <a:ext uri="{FF2B5EF4-FFF2-40B4-BE49-F238E27FC236}">
                <a16:creationId xmlns:a16="http://schemas.microsoft.com/office/drawing/2014/main" xmlns="" id="{C0136B4C-9700-4C98-B9E6-F5C53531D19F}"/>
              </a:ext>
            </a:extLst>
          </p:cNvPr>
          <p:cNvSpPr txBox="1"/>
          <p:nvPr/>
        </p:nvSpPr>
        <p:spPr>
          <a:xfrm>
            <a:off x="3541261" y="3954921"/>
            <a:ext cx="5109476" cy="646331"/>
          </a:xfrm>
          <a:prstGeom prst="rect">
            <a:avLst/>
          </a:prstGeom>
          <a:noFill/>
        </p:spPr>
        <p:txBody>
          <a:bodyPr wrap="none" rtlCol="0">
            <a:spAutoFit/>
          </a:bodyPr>
          <a:lstStyle/>
          <a:p>
            <a:r>
              <a:rPr lang="hu-HU" sz="3600" b="1" dirty="0">
                <a:latin typeface="+mj-lt"/>
                <a:ea typeface="+mj-ea"/>
                <a:cs typeface="+mj-cs"/>
              </a:rPr>
              <a:t>Hol tart ma a gépi fordítás?</a:t>
            </a:r>
          </a:p>
        </p:txBody>
      </p:sp>
    </p:spTree>
  </p:cSld>
  <p:clrMapOvr>
    <a:masterClrMapping/>
  </p:clrMapOvr>
  <p:transition spd="slow">
    <p:push/>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Kép 8" descr="mondat.wmf"/>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r="3967" b="25166"/>
          <a:stretch>
            <a:fillRect/>
          </a:stretch>
        </p:blipFill>
        <p:spPr bwMode="auto">
          <a:xfrm>
            <a:off x="1618948" y="2557466"/>
            <a:ext cx="8954111"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Dia számának helye 2"/>
          <p:cNvSpPr>
            <a:spLocks noGrp="1"/>
          </p:cNvSpPr>
          <p:nvPr>
            <p:ph type="sldNum" sz="quarter" idx="12"/>
          </p:nvPr>
        </p:nvSpPr>
        <p:spPr/>
        <p:txBody>
          <a:bodyPr/>
          <a:lstStyle/>
          <a:p>
            <a:fld id="{1A1129E3-C55D-47F6-9570-EF1B473CE3F9}" type="slidenum">
              <a:rPr lang="hu-HU" smtClean="0"/>
              <a:pPr/>
              <a:t>10</a:t>
            </a:fld>
            <a:endParaRPr lang="hu-HU"/>
          </a:p>
        </p:txBody>
      </p:sp>
      <p:sp>
        <p:nvSpPr>
          <p:cNvPr id="2" name="Cím 1"/>
          <p:cNvSpPr>
            <a:spLocks noGrp="1"/>
          </p:cNvSpPr>
          <p:nvPr>
            <p:ph type="title"/>
          </p:nvPr>
        </p:nvSpPr>
        <p:spPr/>
        <p:txBody>
          <a:bodyPr>
            <a:normAutofit/>
          </a:bodyPr>
          <a:lstStyle/>
          <a:p>
            <a:r>
              <a:rPr lang="hu-HU" dirty="0"/>
              <a:t>Az SMT fordítási stratégiája</a:t>
            </a:r>
          </a:p>
        </p:txBody>
      </p:sp>
      <p:sp>
        <p:nvSpPr>
          <p:cNvPr id="5" name="Ellipszis 4"/>
          <p:cNvSpPr/>
          <p:nvPr/>
        </p:nvSpPr>
        <p:spPr>
          <a:xfrm>
            <a:off x="2306245" y="3554733"/>
            <a:ext cx="2106215" cy="531495"/>
          </a:xfrm>
          <a:prstGeom prst="ellipse">
            <a:avLst/>
          </a:prstGeom>
          <a:noFill/>
          <a:ln w="762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2700"/>
          </a:p>
        </p:txBody>
      </p:sp>
      <p:sp>
        <p:nvSpPr>
          <p:cNvPr id="6" name="Ellipszis 5"/>
          <p:cNvSpPr/>
          <p:nvPr/>
        </p:nvSpPr>
        <p:spPr>
          <a:xfrm>
            <a:off x="4953004" y="2857503"/>
            <a:ext cx="1217295" cy="531495"/>
          </a:xfrm>
          <a:prstGeom prst="ellipse">
            <a:avLst/>
          </a:prstGeom>
          <a:noFill/>
          <a:ln w="76200">
            <a:solidFill>
              <a:srgbClr val="145077"/>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2700"/>
          </a:p>
        </p:txBody>
      </p:sp>
      <p:sp>
        <p:nvSpPr>
          <p:cNvPr id="7" name="Ellipszis 6"/>
          <p:cNvSpPr/>
          <p:nvPr/>
        </p:nvSpPr>
        <p:spPr>
          <a:xfrm>
            <a:off x="6661075" y="3845008"/>
            <a:ext cx="2106215" cy="531495"/>
          </a:xfrm>
          <a:prstGeom prst="ellipse">
            <a:avLst/>
          </a:prstGeom>
          <a:noFill/>
          <a:ln w="76200">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2700"/>
          </a:p>
        </p:txBody>
      </p:sp>
      <p:cxnSp>
        <p:nvCxnSpPr>
          <p:cNvPr id="9" name="Egyenes összekötő nyíllal 8"/>
          <p:cNvCxnSpPr/>
          <p:nvPr/>
        </p:nvCxnSpPr>
        <p:spPr>
          <a:xfrm flipV="1">
            <a:off x="4484373" y="3303271"/>
            <a:ext cx="520065" cy="508634"/>
          </a:xfrm>
          <a:prstGeom prst="straightConnector1">
            <a:avLst/>
          </a:prstGeom>
          <a:ln w="76200">
            <a:solidFill>
              <a:srgbClr val="145077"/>
            </a:solidFill>
            <a:tailEnd type="triangle"/>
          </a:ln>
        </p:spPr>
        <p:style>
          <a:lnRef idx="3">
            <a:schemeClr val="accent1"/>
          </a:lnRef>
          <a:fillRef idx="0">
            <a:schemeClr val="accent1"/>
          </a:fillRef>
          <a:effectRef idx="2">
            <a:schemeClr val="accent1"/>
          </a:effectRef>
          <a:fontRef idx="minor">
            <a:schemeClr val="tx1"/>
          </a:fontRef>
        </p:style>
      </p:cxnSp>
      <p:cxnSp>
        <p:nvCxnSpPr>
          <p:cNvPr id="11" name="Egyenes összekötő nyíllal 10"/>
          <p:cNvCxnSpPr/>
          <p:nvPr/>
        </p:nvCxnSpPr>
        <p:spPr>
          <a:xfrm>
            <a:off x="6170296" y="3303274"/>
            <a:ext cx="640708" cy="541495"/>
          </a:xfrm>
          <a:prstGeom prst="straightConnector1">
            <a:avLst/>
          </a:prstGeom>
          <a:ln w="76200">
            <a:solidFill>
              <a:srgbClr val="145077"/>
            </a:solidFill>
            <a:tailEnd type="triangle"/>
          </a:ln>
        </p:spPr>
        <p:style>
          <a:lnRef idx="3">
            <a:schemeClr val="accent1"/>
          </a:lnRef>
          <a:fillRef idx="0">
            <a:schemeClr val="accent1"/>
          </a:fillRef>
          <a:effectRef idx="2">
            <a:schemeClr val="accent1"/>
          </a:effectRef>
          <a:fontRef idx="minor">
            <a:schemeClr val="tx1"/>
          </a:fontRef>
        </p:style>
      </p:cxnSp>
      <p:pic>
        <p:nvPicPr>
          <p:cNvPr id="10" name="Kép 9">
            <a:extLst>
              <a:ext uri="{FF2B5EF4-FFF2-40B4-BE49-F238E27FC236}">
                <a16:creationId xmlns:a16="http://schemas.microsoft.com/office/drawing/2014/main" xmlns="" id="{C45C2C66-4707-4217-A507-C93BB16496DF}"/>
              </a:ext>
            </a:extLst>
          </p:cNvPr>
          <p:cNvPicPr>
            <a:picLocks noChangeAspect="1"/>
          </p:cNvPicPr>
          <p:nvPr/>
        </p:nvPicPr>
        <p:blipFill rotWithShape="1">
          <a:blip r:embed="rId3"/>
          <a:srcRect t="14429"/>
          <a:stretch/>
        </p:blipFill>
        <p:spPr>
          <a:xfrm>
            <a:off x="707240" y="2950464"/>
            <a:ext cx="10926112" cy="3283870"/>
          </a:xfrm>
          <a:prstGeom prst="rect">
            <a:avLst/>
          </a:prstGeom>
        </p:spPr>
      </p:pic>
    </p:spTree>
    <p:extLst>
      <p:ext uri="{BB962C8B-B14F-4D97-AF65-F5344CB8AC3E}">
        <p14:creationId xmlns:p14="http://schemas.microsoft.com/office/powerpoint/2010/main" val="271322055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25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25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barn(inVertical)">
                                      <p:cBhvr>
                                        <p:cTn id="19" dur="25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250"/>
                                        <p:tgtEl>
                                          <p:spTgt spid="7"/>
                                        </p:tgtEl>
                                      </p:cBhvr>
                                    </p:animEffect>
                                  </p:childTnLst>
                                </p:cTn>
                              </p:par>
                              <p:par>
                                <p:cTn id="25" presetID="16" presetClass="entr" presetSubtype="21"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normAutofit fontScale="92500" lnSpcReduction="20000"/>
          </a:bodyPr>
          <a:lstStyle/>
          <a:p>
            <a:pPr>
              <a:defRPr/>
            </a:pPr>
            <a:r>
              <a:rPr lang="hu-HU" dirty="0"/>
              <a:t>A következő szó az őt megelőző n-1 szó alapján határozható meg </a:t>
            </a:r>
            <a:br>
              <a:rPr lang="hu-HU" dirty="0"/>
            </a:br>
            <a:r>
              <a:rPr lang="hu-HU" dirty="0"/>
              <a:t>(</a:t>
            </a:r>
            <a:r>
              <a:rPr lang="hu-HU" dirty="0" err="1"/>
              <a:t>n-gram</a:t>
            </a:r>
            <a:r>
              <a:rPr lang="hu-HU" dirty="0"/>
              <a:t> modell)</a:t>
            </a:r>
          </a:p>
          <a:p>
            <a:pPr>
              <a:defRPr/>
            </a:pPr>
            <a:r>
              <a:rPr lang="hu-HU" dirty="0"/>
              <a:t>Feladata, hogy kiválassza a legjobb fordítást a fordítási modell által adott lehetőségek közül</a:t>
            </a:r>
          </a:p>
          <a:p>
            <a:pPr>
              <a:defRPr/>
            </a:pPr>
            <a:r>
              <a:rPr lang="hu-HU" dirty="0"/>
              <a:t>Ezek a valószínűségek a relatív előfordulási gyakoriságból becsülhetők</a:t>
            </a:r>
          </a:p>
          <a:p>
            <a:pPr>
              <a:defRPr/>
            </a:pPr>
            <a:endParaRPr lang="hu-HU" dirty="0"/>
          </a:p>
          <a:p>
            <a:pPr>
              <a:buFontTx/>
              <a:buNone/>
              <a:defRPr/>
            </a:pPr>
            <a:endParaRPr lang="hu-HU" dirty="0"/>
          </a:p>
          <a:p>
            <a:pPr>
              <a:defRPr/>
            </a:pPr>
            <a:r>
              <a:rPr lang="hu-HU" dirty="0" err="1"/>
              <a:t>N-gram</a:t>
            </a:r>
            <a:r>
              <a:rPr lang="hu-HU" dirty="0"/>
              <a:t> alapú közelítés a rákövetkező szó feltételes valószínűségére:</a:t>
            </a:r>
          </a:p>
          <a:p>
            <a:pPr>
              <a:defRPr/>
            </a:pPr>
            <a:endParaRPr lang="hu-HU" dirty="0"/>
          </a:p>
          <a:p>
            <a:pPr>
              <a:buFontTx/>
              <a:buNone/>
              <a:defRPr/>
            </a:pPr>
            <a:endParaRPr lang="hu-HU" dirty="0"/>
          </a:p>
          <a:p>
            <a:pPr>
              <a:defRPr/>
            </a:pPr>
            <a:r>
              <a:rPr lang="hu-HU" dirty="0"/>
              <a:t>Egy teljes szósorozat valószínűsége:</a:t>
            </a:r>
          </a:p>
          <a:p>
            <a:pPr>
              <a:defRPr/>
            </a:pPr>
            <a:endParaRPr lang="hu-HU" dirty="0"/>
          </a:p>
        </p:txBody>
      </p:sp>
      <p:sp>
        <p:nvSpPr>
          <p:cNvPr id="2" name="Dia számának helye 1"/>
          <p:cNvSpPr>
            <a:spLocks noGrp="1"/>
          </p:cNvSpPr>
          <p:nvPr>
            <p:ph type="sldNum" sz="quarter" idx="12"/>
          </p:nvPr>
        </p:nvSpPr>
        <p:spPr/>
        <p:txBody>
          <a:bodyPr/>
          <a:lstStyle/>
          <a:p>
            <a:fld id="{1A1129E3-C55D-47F6-9570-EF1B473CE3F9}" type="slidenum">
              <a:rPr lang="hu-HU" smtClean="0"/>
              <a:pPr/>
              <a:t>11</a:t>
            </a:fld>
            <a:endParaRPr lang="hu-HU"/>
          </a:p>
        </p:txBody>
      </p:sp>
      <p:sp>
        <p:nvSpPr>
          <p:cNvPr id="23554" name="Cím 1"/>
          <p:cNvSpPr>
            <a:spLocks noGrp="1"/>
          </p:cNvSpPr>
          <p:nvPr>
            <p:ph type="title"/>
          </p:nvPr>
        </p:nvSpPr>
        <p:spPr/>
        <p:txBody>
          <a:bodyPr/>
          <a:lstStyle/>
          <a:p>
            <a:r>
              <a:rPr lang="hu-HU"/>
              <a:t>Nyelvmodell</a:t>
            </a:r>
          </a:p>
        </p:txBody>
      </p:sp>
      <p:pic>
        <p:nvPicPr>
          <p:cNvPr id="2355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9875" y="3485230"/>
            <a:ext cx="6026150"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559"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5522" y="4820959"/>
            <a:ext cx="3675063" cy="525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23560"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92950" y="5276595"/>
            <a:ext cx="2803525"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Tree>
  </p:cSld>
  <p:clrMapOvr>
    <a:masterClrMapping/>
  </p:clrMapOvr>
  <p:transition spd="slow">
    <p:push/>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numCol="2">
            <a:normAutofit/>
          </a:bodyPr>
          <a:lstStyle/>
          <a:p>
            <a:pPr algn="l">
              <a:defRPr/>
            </a:pPr>
            <a:r>
              <a:rPr lang="hu-HU" dirty="0"/>
              <a:t>A P(</a:t>
            </a:r>
            <a:r>
              <a:rPr lang="hu-HU" dirty="0" err="1"/>
              <a:t>f|e</a:t>
            </a:r>
            <a:r>
              <a:rPr lang="hu-HU" dirty="0"/>
              <a:t>) fordítási modell feladata, hogy megtalálja az </a:t>
            </a:r>
            <a:r>
              <a:rPr lang="hu-HU" dirty="0" err="1"/>
              <a:t>eredményül</a:t>
            </a:r>
            <a:r>
              <a:rPr lang="hu-HU" dirty="0"/>
              <a:t> kapott célnyelvi kifejezésre a legmegfelelőbb bemenetet</a:t>
            </a:r>
          </a:p>
          <a:p>
            <a:pPr algn="l">
              <a:defRPr/>
            </a:pPr>
            <a:r>
              <a:rPr lang="hu-HU" dirty="0"/>
              <a:t>Párhuzamos korpuszból</a:t>
            </a:r>
          </a:p>
          <a:p>
            <a:pPr algn="l">
              <a:defRPr/>
            </a:pPr>
            <a:r>
              <a:rPr lang="hu-HU" dirty="0"/>
              <a:t>Szószintű fordítási modell</a:t>
            </a:r>
          </a:p>
          <a:p>
            <a:pPr marL="0" indent="0" algn="l">
              <a:buNone/>
              <a:defRPr/>
            </a:pPr>
            <a:endParaRPr lang="hu-HU" dirty="0"/>
          </a:p>
          <a:p>
            <a:pPr marL="0" indent="0" algn="l">
              <a:buNone/>
              <a:defRPr/>
            </a:pPr>
            <a:endParaRPr lang="hu-HU" dirty="0"/>
          </a:p>
          <a:p>
            <a:pPr marL="0" indent="0" algn="l">
              <a:buNone/>
              <a:defRPr/>
            </a:pPr>
            <a:endParaRPr lang="hu-HU" dirty="0"/>
          </a:p>
          <a:p>
            <a:pPr algn="l">
              <a:defRPr/>
            </a:pPr>
            <a:r>
              <a:rPr lang="hu-HU" dirty="0"/>
              <a:t>Kifejezés szintű fordítási modell</a:t>
            </a:r>
          </a:p>
          <a:p>
            <a:pPr lvl="1" algn="l">
              <a:defRPr/>
            </a:pPr>
            <a:r>
              <a:rPr lang="hu-HU" dirty="0"/>
              <a:t>Frázisok megtalálása (e)</a:t>
            </a:r>
          </a:p>
          <a:p>
            <a:pPr lvl="1" algn="l">
              <a:defRPr/>
            </a:pPr>
            <a:r>
              <a:rPr lang="hu-HU" dirty="0"/>
              <a:t>Frázisok fordításának </a:t>
            </a:r>
            <a:br>
              <a:rPr lang="hu-HU" dirty="0"/>
            </a:br>
            <a:r>
              <a:rPr lang="hu-HU" dirty="0"/>
              <a:t>megtalálása (f)</a:t>
            </a:r>
          </a:p>
          <a:p>
            <a:pPr lvl="1" algn="l">
              <a:defRPr/>
            </a:pPr>
            <a:r>
              <a:rPr lang="hu-HU" dirty="0"/>
              <a:t>Átrendezési távolság </a:t>
            </a:r>
            <a:br>
              <a:rPr lang="hu-HU" dirty="0"/>
            </a:br>
            <a:r>
              <a:rPr lang="hu-HU" dirty="0"/>
              <a:t>mértéke</a:t>
            </a:r>
          </a:p>
        </p:txBody>
      </p:sp>
      <p:pic>
        <p:nvPicPr>
          <p:cNvPr id="24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3356" y="4668838"/>
            <a:ext cx="4205288"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sp>
        <p:nvSpPr>
          <p:cNvPr id="2" name="Dia számának helye 1"/>
          <p:cNvSpPr>
            <a:spLocks noGrp="1"/>
          </p:cNvSpPr>
          <p:nvPr>
            <p:ph type="sldNum" sz="quarter" idx="12"/>
          </p:nvPr>
        </p:nvSpPr>
        <p:spPr/>
        <p:txBody>
          <a:bodyPr/>
          <a:lstStyle/>
          <a:p>
            <a:fld id="{1A1129E3-C55D-47F6-9570-EF1B473CE3F9}" type="slidenum">
              <a:rPr lang="hu-HU" smtClean="0"/>
              <a:pPr/>
              <a:t>12</a:t>
            </a:fld>
            <a:endParaRPr lang="hu-HU"/>
          </a:p>
        </p:txBody>
      </p:sp>
      <p:sp>
        <p:nvSpPr>
          <p:cNvPr id="24579" name="Cím 1"/>
          <p:cNvSpPr>
            <a:spLocks noGrp="1"/>
          </p:cNvSpPr>
          <p:nvPr>
            <p:ph type="title"/>
          </p:nvPr>
        </p:nvSpPr>
        <p:spPr/>
        <p:txBody>
          <a:bodyPr/>
          <a:lstStyle/>
          <a:p>
            <a:r>
              <a:rPr lang="hu-HU"/>
              <a:t>Fordítási modell</a:t>
            </a:r>
            <a:endParaRPr lang="hu-HU" dirty="0"/>
          </a:p>
        </p:txBody>
      </p:sp>
    </p:spTree>
  </p:cSld>
  <p:clrMapOvr>
    <a:masterClrMapping/>
  </p:clrMapOvr>
  <p:transition spd="slow">
    <p:push/>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2506164" y="1731963"/>
            <a:ext cx="8879304" cy="4476750"/>
          </a:xfrm>
        </p:spPr>
        <p:txBody>
          <a:bodyPr>
            <a:noAutofit/>
          </a:bodyPr>
          <a:lstStyle/>
          <a:p>
            <a:pPr>
              <a:buFontTx/>
              <a:buNone/>
              <a:defRPr/>
            </a:pPr>
            <a:endParaRPr lang="hu-HU" sz="2800" dirty="0"/>
          </a:p>
          <a:p>
            <a:pPr>
              <a:buFontTx/>
              <a:buNone/>
              <a:defRPr/>
            </a:pPr>
            <a:r>
              <a:rPr lang="hu-HU" sz="2800"/>
              <a:t> A           macska      megfogta             az     egeret</a:t>
            </a:r>
            <a:endParaRPr lang="hu-HU" sz="2800" dirty="0"/>
          </a:p>
          <a:p>
            <a:pPr>
              <a:buFontTx/>
              <a:buNone/>
              <a:defRPr/>
            </a:pPr>
            <a:endParaRPr lang="hu-HU" sz="2800" dirty="0"/>
          </a:p>
          <a:p>
            <a:pPr>
              <a:buFontTx/>
              <a:buNone/>
              <a:defRPr/>
            </a:pPr>
            <a:endParaRPr lang="hu-HU" sz="2800" dirty="0"/>
          </a:p>
          <a:p>
            <a:pPr>
              <a:buFontTx/>
              <a:buNone/>
              <a:defRPr/>
            </a:pPr>
            <a:endParaRPr lang="hu-HU" sz="2800" dirty="0"/>
          </a:p>
          <a:p>
            <a:pPr>
              <a:buFontTx/>
              <a:buNone/>
              <a:defRPr/>
            </a:pPr>
            <a:endParaRPr lang="hu-HU" sz="2400" dirty="0"/>
          </a:p>
          <a:p>
            <a:pPr>
              <a:buFontTx/>
              <a:buNone/>
              <a:defRPr/>
            </a:pPr>
            <a:r>
              <a:rPr lang="hu-HU" sz="2800"/>
              <a:t>The            cat              caught             the      mouse</a:t>
            </a:r>
            <a:endParaRPr lang="hu-HU" sz="2800" dirty="0"/>
          </a:p>
        </p:txBody>
      </p:sp>
      <p:sp>
        <p:nvSpPr>
          <p:cNvPr id="2" name="Dia számának helye 1"/>
          <p:cNvSpPr>
            <a:spLocks noGrp="1"/>
          </p:cNvSpPr>
          <p:nvPr>
            <p:ph type="sldNum" sz="quarter" idx="12"/>
          </p:nvPr>
        </p:nvSpPr>
        <p:spPr/>
        <p:txBody>
          <a:bodyPr/>
          <a:lstStyle/>
          <a:p>
            <a:fld id="{1A1129E3-C55D-47F6-9570-EF1B473CE3F9}" type="slidenum">
              <a:rPr lang="hu-HU" smtClean="0"/>
              <a:pPr/>
              <a:t>13</a:t>
            </a:fld>
            <a:endParaRPr lang="hu-HU"/>
          </a:p>
        </p:txBody>
      </p:sp>
      <p:sp>
        <p:nvSpPr>
          <p:cNvPr id="25602" name="Cím 1"/>
          <p:cNvSpPr>
            <a:spLocks noGrp="1"/>
          </p:cNvSpPr>
          <p:nvPr>
            <p:ph type="title"/>
          </p:nvPr>
        </p:nvSpPr>
        <p:spPr/>
        <p:txBody>
          <a:bodyPr/>
          <a:lstStyle/>
          <a:p>
            <a:r>
              <a:rPr lang="hu-HU"/>
              <a:t>Szószintű összekapcsolás</a:t>
            </a:r>
            <a:endParaRPr lang="hu-HU" dirty="0"/>
          </a:p>
        </p:txBody>
      </p:sp>
      <p:cxnSp>
        <p:nvCxnSpPr>
          <p:cNvPr id="30" name="Egyenes összekötő 29"/>
          <p:cNvCxnSpPr/>
          <p:nvPr/>
        </p:nvCxnSpPr>
        <p:spPr bwMode="auto">
          <a:xfrm>
            <a:off x="9239843" y="2715123"/>
            <a:ext cx="12030" cy="2085468"/>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1" name="Egyenes összekötő 30"/>
          <p:cNvCxnSpPr/>
          <p:nvPr/>
        </p:nvCxnSpPr>
        <p:spPr bwMode="auto">
          <a:xfrm>
            <a:off x="7876264" y="2735171"/>
            <a:ext cx="12030" cy="2085468"/>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2" name="Egyenes összekötő 31"/>
          <p:cNvCxnSpPr/>
          <p:nvPr/>
        </p:nvCxnSpPr>
        <p:spPr bwMode="auto">
          <a:xfrm>
            <a:off x="6071528" y="2747203"/>
            <a:ext cx="12030" cy="2085468"/>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3" name="Egyenes összekötő 32"/>
          <p:cNvCxnSpPr/>
          <p:nvPr/>
        </p:nvCxnSpPr>
        <p:spPr bwMode="auto">
          <a:xfrm>
            <a:off x="4302882" y="2723139"/>
            <a:ext cx="12030" cy="2085468"/>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34" name="Egyenes összekötő 33"/>
          <p:cNvCxnSpPr/>
          <p:nvPr/>
        </p:nvCxnSpPr>
        <p:spPr bwMode="auto">
          <a:xfrm>
            <a:off x="2750804" y="2711107"/>
            <a:ext cx="12030" cy="2085468"/>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092362263"/>
      </p:ext>
    </p:extLst>
  </p:cSld>
  <p:clrMapOvr>
    <a:masterClrMapping/>
  </p:clrMapOvr>
  <p:transition spd="slow">
    <p:push/>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1788696" y="1731963"/>
            <a:ext cx="8615780" cy="4476750"/>
          </a:xfrm>
        </p:spPr>
        <p:txBody>
          <a:bodyPr>
            <a:noAutofit/>
          </a:bodyPr>
          <a:lstStyle/>
          <a:p>
            <a:pPr>
              <a:buFontTx/>
              <a:buNone/>
              <a:defRPr/>
            </a:pPr>
            <a:endParaRPr lang="hu-HU" sz="2800" dirty="0"/>
          </a:p>
          <a:p>
            <a:pPr>
              <a:buFontTx/>
              <a:buNone/>
              <a:defRPr/>
            </a:pPr>
            <a:r>
              <a:rPr lang="hu-HU" sz="2800"/>
              <a:t>A      nagymama       macskája       megfogta      az     egeret</a:t>
            </a:r>
            <a:endParaRPr lang="hu-HU" sz="2800" dirty="0"/>
          </a:p>
          <a:p>
            <a:pPr>
              <a:buFontTx/>
              <a:buNone/>
              <a:defRPr/>
            </a:pPr>
            <a:endParaRPr lang="hu-HU" sz="2800" dirty="0"/>
          </a:p>
          <a:p>
            <a:pPr>
              <a:buFontTx/>
              <a:buNone/>
              <a:defRPr/>
            </a:pPr>
            <a:endParaRPr lang="hu-HU" sz="2800" dirty="0"/>
          </a:p>
          <a:p>
            <a:pPr>
              <a:buFontTx/>
              <a:buNone/>
              <a:defRPr/>
            </a:pPr>
            <a:endParaRPr lang="hu-HU" sz="2800" dirty="0"/>
          </a:p>
          <a:p>
            <a:pPr>
              <a:buFontTx/>
              <a:buNone/>
              <a:defRPr/>
            </a:pPr>
            <a:endParaRPr lang="hu-HU" sz="2400" dirty="0"/>
          </a:p>
          <a:p>
            <a:pPr>
              <a:buFontTx/>
              <a:buNone/>
              <a:defRPr/>
            </a:pPr>
            <a:r>
              <a:rPr lang="hu-HU" sz="2400"/>
              <a:t>The     mouse    was     caught     by    the      cat     of    grandma</a:t>
            </a:r>
            <a:endParaRPr lang="hu-HU" sz="2400" dirty="0"/>
          </a:p>
        </p:txBody>
      </p:sp>
      <p:sp>
        <p:nvSpPr>
          <p:cNvPr id="2" name="Dia számának helye 1"/>
          <p:cNvSpPr>
            <a:spLocks noGrp="1"/>
          </p:cNvSpPr>
          <p:nvPr>
            <p:ph type="sldNum" sz="quarter" idx="12"/>
          </p:nvPr>
        </p:nvSpPr>
        <p:spPr/>
        <p:txBody>
          <a:bodyPr/>
          <a:lstStyle/>
          <a:p>
            <a:fld id="{1A1129E3-C55D-47F6-9570-EF1B473CE3F9}" type="slidenum">
              <a:rPr lang="hu-HU" smtClean="0"/>
              <a:pPr/>
              <a:t>14</a:t>
            </a:fld>
            <a:endParaRPr lang="hu-HU"/>
          </a:p>
        </p:txBody>
      </p:sp>
      <p:sp>
        <p:nvSpPr>
          <p:cNvPr id="25602" name="Cím 1"/>
          <p:cNvSpPr>
            <a:spLocks noGrp="1"/>
          </p:cNvSpPr>
          <p:nvPr>
            <p:ph type="title"/>
          </p:nvPr>
        </p:nvSpPr>
        <p:spPr/>
        <p:txBody>
          <a:bodyPr/>
          <a:lstStyle/>
          <a:p>
            <a:r>
              <a:rPr lang="hu-HU"/>
              <a:t>Szószintű összekapcsolás</a:t>
            </a:r>
            <a:endParaRPr lang="hu-HU" dirty="0"/>
          </a:p>
        </p:txBody>
      </p:sp>
      <p:cxnSp>
        <p:nvCxnSpPr>
          <p:cNvPr id="6" name="Egyenes összekötő 5"/>
          <p:cNvCxnSpPr/>
          <p:nvPr/>
        </p:nvCxnSpPr>
        <p:spPr bwMode="auto">
          <a:xfrm>
            <a:off x="1971678" y="2779298"/>
            <a:ext cx="4556125" cy="2008605"/>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0" name="Egyenes összekötő 9"/>
          <p:cNvCxnSpPr/>
          <p:nvPr/>
        </p:nvCxnSpPr>
        <p:spPr bwMode="auto">
          <a:xfrm>
            <a:off x="3232484" y="2779295"/>
            <a:ext cx="6051216" cy="1997242"/>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4" name="Egyenes összekötő 13"/>
          <p:cNvCxnSpPr/>
          <p:nvPr/>
        </p:nvCxnSpPr>
        <p:spPr bwMode="auto">
          <a:xfrm>
            <a:off x="5410200" y="2742783"/>
            <a:ext cx="1909762" cy="2033754"/>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17" name="Egyenes összekötő 16"/>
          <p:cNvCxnSpPr/>
          <p:nvPr/>
        </p:nvCxnSpPr>
        <p:spPr bwMode="auto">
          <a:xfrm flipH="1">
            <a:off x="5025192" y="2742783"/>
            <a:ext cx="2294773" cy="2033754"/>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0" name="Egyenes összekötő 19"/>
          <p:cNvCxnSpPr/>
          <p:nvPr/>
        </p:nvCxnSpPr>
        <p:spPr bwMode="auto">
          <a:xfrm flipH="1">
            <a:off x="2125582" y="2706271"/>
            <a:ext cx="6455193" cy="2070266"/>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3" name="Egyenes összekötő 22"/>
          <p:cNvCxnSpPr/>
          <p:nvPr/>
        </p:nvCxnSpPr>
        <p:spPr bwMode="auto">
          <a:xfrm flipH="1">
            <a:off x="3231736" y="2706271"/>
            <a:ext cx="6455945" cy="2070266"/>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6" name="Egyenes összekötő 25"/>
          <p:cNvCxnSpPr/>
          <p:nvPr/>
        </p:nvCxnSpPr>
        <p:spPr bwMode="auto">
          <a:xfrm flipH="1">
            <a:off x="4114800" y="2742783"/>
            <a:ext cx="3205162" cy="2070266"/>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cxnSp>
        <p:nvCxnSpPr>
          <p:cNvPr id="29" name="Egyenes összekötő 28"/>
          <p:cNvCxnSpPr/>
          <p:nvPr/>
        </p:nvCxnSpPr>
        <p:spPr bwMode="auto">
          <a:xfrm>
            <a:off x="5410200" y="2779295"/>
            <a:ext cx="2497890" cy="2033754"/>
          </a:xfrm>
          <a:prstGeom prst="line">
            <a:avLst/>
          </a:prstGeom>
          <a:ln>
            <a:headEnd type="none" w="med" len="med"/>
            <a:tailEnd type="none" w="med" len="med"/>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279366681"/>
      </p:ext>
    </p:extLst>
  </p:cSld>
  <p:clrMapOvr>
    <a:masterClrMapping/>
  </p:clrMapOvr>
  <p:transition spd="slow">
    <p:push/>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 számának helye 2"/>
          <p:cNvSpPr>
            <a:spLocks noGrp="1"/>
          </p:cNvSpPr>
          <p:nvPr>
            <p:ph type="sldNum" sz="quarter" idx="12"/>
          </p:nvPr>
        </p:nvSpPr>
        <p:spPr/>
        <p:txBody>
          <a:bodyPr/>
          <a:lstStyle/>
          <a:p>
            <a:fld id="{1A1129E3-C55D-47F6-9570-EF1B473CE3F9}" type="slidenum">
              <a:rPr lang="hu-HU" smtClean="0"/>
              <a:pPr/>
              <a:t>15</a:t>
            </a:fld>
            <a:endParaRPr lang="hu-HU"/>
          </a:p>
        </p:txBody>
      </p:sp>
      <p:sp>
        <p:nvSpPr>
          <p:cNvPr id="6" name="Cím 5"/>
          <p:cNvSpPr>
            <a:spLocks noGrp="1"/>
          </p:cNvSpPr>
          <p:nvPr>
            <p:ph type="ctrTitle" idx="4294967295"/>
          </p:nvPr>
        </p:nvSpPr>
        <p:spPr>
          <a:xfrm>
            <a:off x="1274064" y="1122362"/>
            <a:ext cx="9643872" cy="2705925"/>
          </a:xfrm>
        </p:spPr>
        <p:txBody>
          <a:bodyPr>
            <a:normAutofit/>
          </a:bodyPr>
          <a:lstStyle/>
          <a:p>
            <a:pPr algn="ctr"/>
            <a:r>
              <a:rPr lang="hu-HU" dirty="0"/>
              <a:t>Az SMT modellek különféle alkalmazásai</a:t>
            </a:r>
            <a:br>
              <a:rPr lang="hu-HU" dirty="0"/>
            </a:br>
            <a:r>
              <a:rPr lang="hu-HU" dirty="0"/>
              <a:t>(Saját kutatási tevékenységem a PhD alatt)</a:t>
            </a:r>
          </a:p>
        </p:txBody>
      </p:sp>
    </p:spTree>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a:t>Cigány-Magyar SMT</a:t>
            </a:r>
            <a:endParaRPr lang="hu-HU" dirty="0"/>
          </a:p>
        </p:txBody>
      </p:sp>
      <p:sp>
        <p:nvSpPr>
          <p:cNvPr id="4" name="Szöveg helye 3"/>
          <p:cNvSpPr>
            <a:spLocks noGrp="1"/>
          </p:cNvSpPr>
          <p:nvPr>
            <p:ph type="body" idx="1"/>
          </p:nvPr>
        </p:nvSpPr>
        <p:spPr/>
        <p:txBody>
          <a:bodyPr/>
          <a:lstStyle/>
          <a:p>
            <a:endParaRPr lang="hu-HU"/>
          </a:p>
        </p:txBody>
      </p:sp>
      <p:sp>
        <p:nvSpPr>
          <p:cNvPr id="3" name="Dia számának helye 2"/>
          <p:cNvSpPr>
            <a:spLocks noGrp="1"/>
          </p:cNvSpPr>
          <p:nvPr>
            <p:ph type="sldNum" sz="quarter" idx="12"/>
          </p:nvPr>
        </p:nvSpPr>
        <p:spPr/>
        <p:txBody>
          <a:bodyPr/>
          <a:lstStyle/>
          <a:p>
            <a:fld id="{1A1129E3-C55D-47F6-9570-EF1B473CE3F9}" type="slidenum">
              <a:rPr lang="hu-HU" smtClean="0"/>
              <a:pPr/>
              <a:t>16</a:t>
            </a:fld>
            <a:endParaRPr lang="hu-HU"/>
          </a:p>
        </p:txBody>
      </p:sp>
    </p:spTree>
  </p:cSld>
  <p:clrMapOvr>
    <a:masterClrMapping/>
  </p:clrMapOvr>
  <p:transition spd="slow">
    <p:push/>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zövegdoboz 5"/>
          <p:cNvSpPr txBox="1"/>
          <p:nvPr/>
        </p:nvSpPr>
        <p:spPr>
          <a:xfrm>
            <a:off x="1620841" y="1654175"/>
            <a:ext cx="4592637" cy="3481388"/>
          </a:xfrm>
          <a:prstGeom prst="rect">
            <a:avLst/>
          </a:prstGeom>
          <a:noFill/>
        </p:spPr>
        <p:txBody>
          <a:bodyPr>
            <a:normAutofit/>
          </a:bodyPr>
          <a:lstStyle/>
          <a:p>
            <a:pPr marL="342900" indent="-342900" algn="l">
              <a:buFont typeface="Arial" panose="020B0604020202020204" pitchFamily="34" charset="0"/>
              <a:buChar char="•"/>
              <a:defRPr/>
            </a:pPr>
            <a:endParaRPr lang="hu-HU" sz="2600" dirty="0">
              <a:solidFill>
                <a:srgbClr val="002060"/>
              </a:solidFill>
              <a:latin typeface="+mn-lt"/>
            </a:endParaRPr>
          </a:p>
        </p:txBody>
      </p:sp>
      <p:sp>
        <p:nvSpPr>
          <p:cNvPr id="45058" name="Cím 1"/>
          <p:cNvSpPr>
            <a:spLocks noGrp="1"/>
          </p:cNvSpPr>
          <p:nvPr>
            <p:ph type="title"/>
          </p:nvPr>
        </p:nvSpPr>
        <p:spPr/>
        <p:txBody>
          <a:bodyPr/>
          <a:lstStyle/>
          <a:p>
            <a:r>
              <a:rPr lang="hu-HU"/>
              <a:t>Cigány-magyar SMT</a:t>
            </a:r>
            <a:endParaRPr lang="hu-HU" dirty="0"/>
          </a:p>
        </p:txBody>
      </p:sp>
      <p:sp>
        <p:nvSpPr>
          <p:cNvPr id="45059" name="Tartalom helye 2"/>
          <p:cNvSpPr>
            <a:spLocks noGrp="1"/>
          </p:cNvSpPr>
          <p:nvPr>
            <p:ph sz="half" idx="1"/>
          </p:nvPr>
        </p:nvSpPr>
        <p:spPr/>
        <p:txBody>
          <a:bodyPr>
            <a:normAutofit/>
          </a:bodyPr>
          <a:lstStyle/>
          <a:p>
            <a:pPr marL="342900" indent="-342900" algn="l">
              <a:defRPr/>
            </a:pPr>
            <a:r>
              <a:rPr lang="hu-HU" dirty="0"/>
              <a:t>Hasonló morfológiai gazdagságú nyelvpárok</a:t>
            </a:r>
          </a:p>
          <a:p>
            <a:pPr marL="342900" indent="-342900" algn="l">
              <a:defRPr/>
            </a:pPr>
            <a:r>
              <a:rPr lang="hu-HU" dirty="0"/>
              <a:t>Korpusz:</a:t>
            </a:r>
          </a:p>
          <a:p>
            <a:pPr marL="742950" lvl="1" indent="-285750" algn="l" eaLnBrk="0" hangingPunct="0">
              <a:defRPr/>
            </a:pPr>
            <a:r>
              <a:rPr lang="hu-HU" sz="2600" dirty="0" err="1">
                <a:solidFill>
                  <a:srgbClr val="002060"/>
                </a:solidFill>
              </a:rPr>
              <a:t>Vesho</a:t>
            </a:r>
            <a:r>
              <a:rPr lang="hu-HU" sz="2600" dirty="0">
                <a:solidFill>
                  <a:srgbClr val="002060"/>
                </a:solidFill>
              </a:rPr>
              <a:t>-Farkas-féle </a:t>
            </a:r>
            <a:r>
              <a:rPr lang="hu-HU" sz="2600" dirty="0" err="1">
                <a:solidFill>
                  <a:srgbClr val="002060"/>
                </a:solidFill>
              </a:rPr>
              <a:t>lovári</a:t>
            </a:r>
            <a:r>
              <a:rPr lang="hu-HU" sz="2600" dirty="0">
                <a:solidFill>
                  <a:srgbClr val="002060"/>
                </a:solidFill>
              </a:rPr>
              <a:t> nyelvű Újszövetség</a:t>
            </a:r>
          </a:p>
          <a:p>
            <a:pPr marL="742950" lvl="1" indent="-285750" algn="l" eaLnBrk="0" hangingPunct="0">
              <a:defRPr/>
            </a:pPr>
            <a:r>
              <a:rPr lang="hu-HU" sz="2600" dirty="0" err="1">
                <a:solidFill>
                  <a:srgbClr val="002060"/>
                </a:solidFill>
              </a:rPr>
              <a:t>Káldi</a:t>
            </a:r>
            <a:r>
              <a:rPr lang="hu-HU" sz="2600" dirty="0">
                <a:solidFill>
                  <a:srgbClr val="002060"/>
                </a:solidFill>
              </a:rPr>
              <a:t>-féle (</a:t>
            </a:r>
            <a:r>
              <a:rPr lang="hu-HU" sz="2600" dirty="0" err="1">
                <a:solidFill>
                  <a:srgbClr val="002060"/>
                </a:solidFill>
              </a:rPr>
              <a:t>Neovulgáta</a:t>
            </a:r>
            <a:r>
              <a:rPr lang="hu-HU" sz="2600" dirty="0">
                <a:solidFill>
                  <a:srgbClr val="002060"/>
                </a:solidFill>
              </a:rPr>
              <a:t>) magyar Újszövetség</a:t>
            </a:r>
          </a:p>
          <a:p>
            <a:r>
              <a:rPr lang="hu-HU" sz="2800" dirty="0"/>
              <a:t>Eredmény:</a:t>
            </a:r>
          </a:p>
          <a:p>
            <a:pPr lvl="1"/>
            <a:r>
              <a:rPr lang="hu-HU" sz="2400" dirty="0"/>
              <a:t>Sokkal magasabb BLEU</a:t>
            </a:r>
          </a:p>
          <a:p>
            <a:pPr lvl="1"/>
            <a:r>
              <a:rPr lang="hu-HU" sz="2400" dirty="0"/>
              <a:t>Olvashatóbb, érthetőbb fordítás</a:t>
            </a:r>
          </a:p>
          <a:p>
            <a:endParaRPr lang="hu-HU" dirty="0"/>
          </a:p>
        </p:txBody>
      </p:sp>
      <p:sp>
        <p:nvSpPr>
          <p:cNvPr id="3" name="Tartalom helye 2">
            <a:extLst>
              <a:ext uri="{FF2B5EF4-FFF2-40B4-BE49-F238E27FC236}">
                <a16:creationId xmlns:a16="http://schemas.microsoft.com/office/drawing/2014/main" xmlns="" id="{F2A13346-E247-43B1-8EA5-15D684CEEC61}"/>
              </a:ext>
            </a:extLst>
          </p:cNvPr>
          <p:cNvSpPr>
            <a:spLocks noGrp="1"/>
          </p:cNvSpPr>
          <p:nvPr>
            <p:ph sz="half" idx="2"/>
          </p:nvPr>
        </p:nvSpPr>
        <p:spPr/>
        <p:txBody>
          <a:bodyPr/>
          <a:lstStyle/>
          <a:p>
            <a:endParaRPr lang="hu-HU" dirty="0"/>
          </a:p>
        </p:txBody>
      </p:sp>
      <p:sp>
        <p:nvSpPr>
          <p:cNvPr id="2" name="Dia számának helye 1"/>
          <p:cNvSpPr>
            <a:spLocks noGrp="1"/>
          </p:cNvSpPr>
          <p:nvPr>
            <p:ph type="sldNum" sz="quarter" idx="12"/>
          </p:nvPr>
        </p:nvSpPr>
        <p:spPr/>
        <p:txBody>
          <a:bodyPr/>
          <a:lstStyle/>
          <a:p>
            <a:fld id="{1A1129E3-C55D-47F6-9570-EF1B473CE3F9}" type="slidenum">
              <a:rPr lang="hu-HU" smtClean="0"/>
              <a:pPr/>
              <a:t>17</a:t>
            </a:fld>
            <a:endParaRPr lang="hu-HU"/>
          </a:p>
        </p:txBody>
      </p:sp>
      <p:graphicFrame>
        <p:nvGraphicFramePr>
          <p:cNvPr id="10" name="Táblázat 9"/>
          <p:cNvGraphicFramePr>
            <a:graphicFrameLocks noGrp="1"/>
          </p:cNvGraphicFramePr>
          <p:nvPr>
            <p:extLst>
              <p:ext uri="{D42A27DB-BD31-4B8C-83A1-F6EECF244321}">
                <p14:modId xmlns:p14="http://schemas.microsoft.com/office/powerpoint/2010/main" val="3232404139"/>
              </p:ext>
            </p:extLst>
          </p:nvPr>
        </p:nvGraphicFramePr>
        <p:xfrm>
          <a:off x="6634731" y="1895020"/>
          <a:ext cx="4319587" cy="3182939"/>
        </p:xfrm>
        <a:graphic>
          <a:graphicData uri="http://schemas.openxmlformats.org/drawingml/2006/table">
            <a:tbl>
              <a:tblPr firstRow="1" bandRow="1">
                <a:tableStyleId>{10A1B5D5-9B99-4C35-A422-299274C87663}</a:tableStyleId>
              </a:tblPr>
              <a:tblGrid>
                <a:gridCol w="2869031">
                  <a:extLst>
                    <a:ext uri="{9D8B030D-6E8A-4147-A177-3AD203B41FA5}">
                      <a16:colId xmlns:a16="http://schemas.microsoft.com/office/drawing/2014/main" xmlns="" val="20000"/>
                    </a:ext>
                  </a:extLst>
                </a:gridCol>
                <a:gridCol w="1450556">
                  <a:extLst>
                    <a:ext uri="{9D8B030D-6E8A-4147-A177-3AD203B41FA5}">
                      <a16:colId xmlns:a16="http://schemas.microsoft.com/office/drawing/2014/main" xmlns="" val="20001"/>
                    </a:ext>
                  </a:extLst>
                </a:gridCol>
              </a:tblGrid>
              <a:tr h="916035">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r>
                        <a:rPr lang="hu-HU" sz="2400" noProof="0" dirty="0"/>
                        <a:t>Rendszer</a:t>
                      </a:r>
                      <a:endParaRPr lang="en-US" sz="2400" noProof="0" dirty="0"/>
                    </a:p>
                  </a:txBody>
                  <a:tcPr marL="91451" marR="91451" marT="45714" marB="45714"/>
                </a:tc>
                <a:tc>
                  <a:txBody>
                    <a:bodyPr/>
                    <a:lstStyle>
                      <a:lvl1pPr marL="0" algn="l" defTabSz="914400" rtl="0" eaLnBrk="1" latinLnBrk="0" hangingPunct="1">
                        <a:defRPr sz="1800" b="1" kern="1200">
                          <a:solidFill>
                            <a:schemeClr val="lt1"/>
                          </a:solidFill>
                          <a:latin typeface="Trebuchet MS"/>
                        </a:defRPr>
                      </a:lvl1pPr>
                      <a:lvl2pPr marL="457200" algn="l" defTabSz="914400" rtl="0" eaLnBrk="1" latinLnBrk="0" hangingPunct="1">
                        <a:defRPr sz="1800" b="1" kern="1200">
                          <a:solidFill>
                            <a:schemeClr val="lt1"/>
                          </a:solidFill>
                          <a:latin typeface="Trebuchet MS"/>
                        </a:defRPr>
                      </a:lvl2pPr>
                      <a:lvl3pPr marL="914400" algn="l" defTabSz="914400" rtl="0" eaLnBrk="1" latinLnBrk="0" hangingPunct="1">
                        <a:defRPr sz="1800" b="1" kern="1200">
                          <a:solidFill>
                            <a:schemeClr val="lt1"/>
                          </a:solidFill>
                          <a:latin typeface="Trebuchet MS"/>
                        </a:defRPr>
                      </a:lvl3pPr>
                      <a:lvl4pPr marL="1371600" algn="l" defTabSz="914400" rtl="0" eaLnBrk="1" latinLnBrk="0" hangingPunct="1">
                        <a:defRPr sz="1800" b="1" kern="1200">
                          <a:solidFill>
                            <a:schemeClr val="lt1"/>
                          </a:solidFill>
                          <a:latin typeface="Trebuchet MS"/>
                        </a:defRPr>
                      </a:lvl4pPr>
                      <a:lvl5pPr marL="1828800" algn="l" defTabSz="914400" rtl="0" eaLnBrk="1" latinLnBrk="0" hangingPunct="1">
                        <a:defRPr sz="1800" b="1" kern="1200">
                          <a:solidFill>
                            <a:schemeClr val="lt1"/>
                          </a:solidFill>
                          <a:latin typeface="Trebuchet MS"/>
                        </a:defRPr>
                      </a:lvl5pPr>
                      <a:lvl6pPr marL="2286000" algn="l" defTabSz="914400" rtl="0" eaLnBrk="1" latinLnBrk="0" hangingPunct="1">
                        <a:defRPr sz="1800" b="1" kern="1200">
                          <a:solidFill>
                            <a:schemeClr val="lt1"/>
                          </a:solidFill>
                          <a:latin typeface="Trebuchet MS"/>
                        </a:defRPr>
                      </a:lvl6pPr>
                      <a:lvl7pPr marL="2743200" algn="l" defTabSz="914400" rtl="0" eaLnBrk="1" latinLnBrk="0" hangingPunct="1">
                        <a:defRPr sz="1800" b="1" kern="1200">
                          <a:solidFill>
                            <a:schemeClr val="lt1"/>
                          </a:solidFill>
                          <a:latin typeface="Trebuchet MS"/>
                        </a:defRPr>
                      </a:lvl7pPr>
                      <a:lvl8pPr marL="3200400" algn="l" defTabSz="914400" rtl="0" eaLnBrk="1" latinLnBrk="0" hangingPunct="1">
                        <a:defRPr sz="1800" b="1" kern="1200">
                          <a:solidFill>
                            <a:schemeClr val="lt1"/>
                          </a:solidFill>
                          <a:latin typeface="Trebuchet MS"/>
                        </a:defRPr>
                      </a:lvl8pPr>
                      <a:lvl9pPr marL="3657600" algn="l" defTabSz="914400" rtl="0" eaLnBrk="1" latinLnBrk="0" hangingPunct="1">
                        <a:defRPr sz="1800" b="1" kern="1200">
                          <a:solidFill>
                            <a:schemeClr val="lt1"/>
                          </a:solidFill>
                          <a:latin typeface="Trebuchet MS"/>
                        </a:defRPr>
                      </a:lvl9pPr>
                    </a:lstStyle>
                    <a:p>
                      <a:r>
                        <a:rPr lang="en-US" sz="2400" noProof="0"/>
                        <a:t>BLEU </a:t>
                      </a:r>
                      <a:r>
                        <a:rPr lang="hu-HU" sz="2400" noProof="0"/>
                        <a:t>érték</a:t>
                      </a:r>
                      <a:endParaRPr lang="en-US" sz="2400" noProof="0" dirty="0"/>
                    </a:p>
                  </a:txBody>
                  <a:tcPr marL="91451" marR="91451" marT="45714" marB="45714"/>
                </a:tc>
                <a:extLst>
                  <a:ext uri="{0D108BD9-81ED-4DB2-BD59-A6C34878D82A}">
                    <a16:rowId xmlns:a16="http://schemas.microsoft.com/office/drawing/2014/main" xmlns="" val="10000"/>
                  </a:ext>
                </a:extLst>
              </a:tr>
              <a:tr h="566726">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indent="128270" algn="just">
                        <a:lnSpc>
                          <a:spcPct val="105000"/>
                        </a:lnSpc>
                        <a:spcAft>
                          <a:spcPts val="0"/>
                        </a:spcAft>
                      </a:pPr>
                      <a:r>
                        <a:rPr kumimoji="0" lang="hu-HU" sz="1800" kern="1200" noProof="0"/>
                        <a:t>Cigány-magyar (</a:t>
                      </a:r>
                      <a:r>
                        <a:rPr kumimoji="0" lang="hu-HU" sz="1800" kern="1200" noProof="0" dirty="0"/>
                        <a:t>MOSES)</a:t>
                      </a:r>
                      <a:endParaRPr kumimoji="0" lang="hu-HU" sz="1800" kern="1200" noProof="0" dirty="0">
                        <a:solidFill>
                          <a:schemeClr val="dk1"/>
                        </a:solidFill>
                        <a:latin typeface="+mn-lt"/>
                        <a:ea typeface="+mn-ea"/>
                        <a:cs typeface="+mn-cs"/>
                      </a:endParaRPr>
                    </a:p>
                  </a:txBody>
                  <a:tcPr marL="91451" marR="91451" marT="45714" marB="45714"/>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indent="128270" algn="r">
                        <a:lnSpc>
                          <a:spcPct val="105000"/>
                        </a:lnSpc>
                        <a:spcAft>
                          <a:spcPts val="0"/>
                        </a:spcAft>
                      </a:pPr>
                      <a:r>
                        <a:rPr kumimoji="0" lang="hu-HU" sz="2400" kern="1200" noProof="0" dirty="0"/>
                        <a:t>30.53%</a:t>
                      </a:r>
                      <a:endParaRPr kumimoji="0" lang="hu-HU" sz="2400" kern="1200" noProof="0" dirty="0">
                        <a:solidFill>
                          <a:schemeClr val="dk1"/>
                        </a:solidFill>
                        <a:latin typeface="+mn-lt"/>
                        <a:ea typeface="+mn-ea"/>
                        <a:cs typeface="+mn-cs"/>
                      </a:endParaRPr>
                    </a:p>
                  </a:txBody>
                  <a:tcPr marL="91451" marR="91451" marT="45714" marB="45714"/>
                </a:tc>
                <a:extLst>
                  <a:ext uri="{0D108BD9-81ED-4DB2-BD59-A6C34878D82A}">
                    <a16:rowId xmlns:a16="http://schemas.microsoft.com/office/drawing/2014/main" xmlns="" val="10001"/>
                  </a:ext>
                </a:extLst>
              </a:tr>
              <a:tr h="566726">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indent="128270" algn="just">
                        <a:lnSpc>
                          <a:spcPct val="105000"/>
                        </a:lnSpc>
                        <a:spcAft>
                          <a:spcPts val="0"/>
                        </a:spcAft>
                      </a:pPr>
                      <a:r>
                        <a:rPr kumimoji="0" lang="hu-HU" sz="1800" kern="1200" noProof="0"/>
                        <a:t>Cigány-magyar (</a:t>
                      </a:r>
                      <a:r>
                        <a:rPr kumimoji="0" lang="hu-HU" sz="1800" kern="1200" noProof="0" dirty="0"/>
                        <a:t>JOSHUA)</a:t>
                      </a:r>
                      <a:endParaRPr kumimoji="0" lang="hu-HU" sz="1800" kern="1200" noProof="0" dirty="0">
                        <a:solidFill>
                          <a:schemeClr val="dk1"/>
                        </a:solidFill>
                        <a:latin typeface="+mn-lt"/>
                        <a:ea typeface="+mn-ea"/>
                        <a:cs typeface="+mn-cs"/>
                      </a:endParaRPr>
                    </a:p>
                  </a:txBody>
                  <a:tcPr marL="91451" marR="91451" marT="45714" marB="45714"/>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indent="128270" algn="r">
                        <a:lnSpc>
                          <a:spcPct val="105000"/>
                        </a:lnSpc>
                        <a:spcAft>
                          <a:spcPts val="0"/>
                        </a:spcAft>
                      </a:pPr>
                      <a:r>
                        <a:rPr kumimoji="0" lang="hu-HU" sz="2400" kern="1200" noProof="0" dirty="0"/>
                        <a:t>29.20%</a:t>
                      </a:r>
                      <a:endParaRPr kumimoji="0" lang="hu-HU" sz="2400" kern="1200" noProof="0" dirty="0">
                        <a:solidFill>
                          <a:schemeClr val="dk1"/>
                        </a:solidFill>
                        <a:latin typeface="+mn-lt"/>
                        <a:ea typeface="+mn-ea"/>
                        <a:cs typeface="+mn-cs"/>
                      </a:endParaRPr>
                    </a:p>
                  </a:txBody>
                  <a:tcPr marL="91451" marR="91451" marT="45714" marB="45714"/>
                </a:tc>
                <a:extLst>
                  <a:ext uri="{0D108BD9-81ED-4DB2-BD59-A6C34878D82A}">
                    <a16:rowId xmlns:a16="http://schemas.microsoft.com/office/drawing/2014/main" xmlns="" val="10002"/>
                  </a:ext>
                </a:extLst>
              </a:tr>
              <a:tr h="566726">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indent="128270" algn="just" defTabSz="914400" rtl="0" eaLnBrk="1" fontAlgn="auto" latinLnBrk="0" hangingPunct="1">
                        <a:lnSpc>
                          <a:spcPct val="105000"/>
                        </a:lnSpc>
                        <a:spcBef>
                          <a:spcPts val="0"/>
                        </a:spcBef>
                        <a:spcAft>
                          <a:spcPts val="0"/>
                        </a:spcAft>
                        <a:buClrTx/>
                        <a:buSzTx/>
                        <a:buFontTx/>
                        <a:buNone/>
                        <a:tabLst/>
                        <a:defRPr/>
                      </a:pPr>
                      <a:r>
                        <a:rPr kumimoji="0" lang="hu-HU" sz="1800" kern="1200" noProof="0"/>
                        <a:t>Magyar-cigány (</a:t>
                      </a:r>
                      <a:r>
                        <a:rPr kumimoji="0" lang="hu-HU" sz="1800" kern="1200" noProof="0" dirty="0"/>
                        <a:t>MOSES)</a:t>
                      </a:r>
                      <a:endParaRPr kumimoji="0" lang="hu-HU" sz="1800" kern="1200" noProof="0" dirty="0">
                        <a:solidFill>
                          <a:schemeClr val="dk1"/>
                        </a:solidFill>
                        <a:latin typeface="+mn-lt"/>
                        <a:ea typeface="+mn-ea"/>
                        <a:cs typeface="+mn-cs"/>
                      </a:endParaRPr>
                    </a:p>
                  </a:txBody>
                  <a:tcPr marL="91451" marR="91451" marT="45714" marB="45714"/>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indent="0" algn="r" defTabSz="914400" rtl="0" eaLnBrk="1" fontAlgn="auto" latinLnBrk="0" hangingPunct="1">
                        <a:lnSpc>
                          <a:spcPct val="100000"/>
                        </a:lnSpc>
                        <a:spcBef>
                          <a:spcPts val="0"/>
                        </a:spcBef>
                        <a:spcAft>
                          <a:spcPts val="0"/>
                        </a:spcAft>
                        <a:buClrTx/>
                        <a:buSzTx/>
                        <a:buFontTx/>
                        <a:buNone/>
                        <a:tabLst/>
                        <a:defRPr/>
                      </a:pPr>
                      <a:r>
                        <a:rPr kumimoji="0" lang="hu-HU" sz="2400" kern="1200" noProof="0" dirty="0"/>
                        <a:t>30.38%</a:t>
                      </a:r>
                      <a:endParaRPr kumimoji="0" lang="hu-HU" sz="2400" kern="1200" noProof="0" dirty="0">
                        <a:solidFill>
                          <a:schemeClr val="dk1"/>
                        </a:solidFill>
                        <a:latin typeface="+mn-lt"/>
                        <a:ea typeface="+mn-ea"/>
                        <a:cs typeface="+mn-cs"/>
                      </a:endParaRPr>
                    </a:p>
                  </a:txBody>
                  <a:tcPr marL="91451" marR="91451" marT="45714" marB="45714"/>
                </a:tc>
                <a:extLst>
                  <a:ext uri="{0D108BD9-81ED-4DB2-BD59-A6C34878D82A}">
                    <a16:rowId xmlns:a16="http://schemas.microsoft.com/office/drawing/2014/main" xmlns="" val="10003"/>
                  </a:ext>
                </a:extLst>
              </a:tr>
              <a:tr h="566726">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marL="0" marR="0" indent="128270" algn="just" defTabSz="914400" rtl="0" eaLnBrk="1" fontAlgn="auto" latinLnBrk="0" hangingPunct="1">
                        <a:lnSpc>
                          <a:spcPct val="105000"/>
                        </a:lnSpc>
                        <a:spcBef>
                          <a:spcPts val="0"/>
                        </a:spcBef>
                        <a:spcAft>
                          <a:spcPts val="0"/>
                        </a:spcAft>
                        <a:buClrTx/>
                        <a:buSzTx/>
                        <a:buFontTx/>
                        <a:buNone/>
                        <a:tabLst/>
                        <a:defRPr/>
                      </a:pPr>
                      <a:r>
                        <a:rPr kumimoji="0" lang="hu-HU" sz="1800" kern="1200" noProof="0"/>
                        <a:t>Magyar-cigány (</a:t>
                      </a:r>
                      <a:r>
                        <a:rPr kumimoji="0" lang="hu-HU" sz="1800" kern="1200" noProof="0" dirty="0"/>
                        <a:t>JOSHUA)</a:t>
                      </a:r>
                      <a:endParaRPr kumimoji="0" lang="hu-HU" sz="1800" kern="1200" noProof="0" dirty="0">
                        <a:solidFill>
                          <a:schemeClr val="dk1"/>
                        </a:solidFill>
                        <a:latin typeface="+mn-lt"/>
                        <a:ea typeface="+mn-ea"/>
                        <a:cs typeface="+mn-cs"/>
                      </a:endParaRPr>
                    </a:p>
                  </a:txBody>
                  <a:tcPr marL="91451" marR="91451" marT="45714" marB="45714"/>
                </a:tc>
                <a:tc>
                  <a:txBody>
                    <a:bodyPr/>
                    <a:lstStyle>
                      <a:lvl1pPr marL="0" algn="l" defTabSz="914400" rtl="0" eaLnBrk="1" latinLnBrk="0" hangingPunct="1">
                        <a:defRPr sz="1800" kern="1200">
                          <a:solidFill>
                            <a:schemeClr val="dk1"/>
                          </a:solidFill>
                          <a:latin typeface="Trebuchet MS"/>
                        </a:defRPr>
                      </a:lvl1pPr>
                      <a:lvl2pPr marL="457200" algn="l" defTabSz="914400" rtl="0" eaLnBrk="1" latinLnBrk="0" hangingPunct="1">
                        <a:defRPr sz="1800" kern="1200">
                          <a:solidFill>
                            <a:schemeClr val="dk1"/>
                          </a:solidFill>
                          <a:latin typeface="Trebuchet MS"/>
                        </a:defRPr>
                      </a:lvl2pPr>
                      <a:lvl3pPr marL="914400" algn="l" defTabSz="914400" rtl="0" eaLnBrk="1" latinLnBrk="0" hangingPunct="1">
                        <a:defRPr sz="1800" kern="1200">
                          <a:solidFill>
                            <a:schemeClr val="dk1"/>
                          </a:solidFill>
                          <a:latin typeface="Trebuchet MS"/>
                        </a:defRPr>
                      </a:lvl3pPr>
                      <a:lvl4pPr marL="1371600" algn="l" defTabSz="914400" rtl="0" eaLnBrk="1" latinLnBrk="0" hangingPunct="1">
                        <a:defRPr sz="1800" kern="1200">
                          <a:solidFill>
                            <a:schemeClr val="dk1"/>
                          </a:solidFill>
                          <a:latin typeface="Trebuchet MS"/>
                        </a:defRPr>
                      </a:lvl4pPr>
                      <a:lvl5pPr marL="1828800" algn="l" defTabSz="914400" rtl="0" eaLnBrk="1" latinLnBrk="0" hangingPunct="1">
                        <a:defRPr sz="1800" kern="1200">
                          <a:solidFill>
                            <a:schemeClr val="dk1"/>
                          </a:solidFill>
                          <a:latin typeface="Trebuchet MS"/>
                        </a:defRPr>
                      </a:lvl5pPr>
                      <a:lvl6pPr marL="2286000" algn="l" defTabSz="914400" rtl="0" eaLnBrk="1" latinLnBrk="0" hangingPunct="1">
                        <a:defRPr sz="1800" kern="1200">
                          <a:solidFill>
                            <a:schemeClr val="dk1"/>
                          </a:solidFill>
                          <a:latin typeface="Trebuchet MS"/>
                        </a:defRPr>
                      </a:lvl6pPr>
                      <a:lvl7pPr marL="2743200" algn="l" defTabSz="914400" rtl="0" eaLnBrk="1" latinLnBrk="0" hangingPunct="1">
                        <a:defRPr sz="1800" kern="1200">
                          <a:solidFill>
                            <a:schemeClr val="dk1"/>
                          </a:solidFill>
                          <a:latin typeface="Trebuchet MS"/>
                        </a:defRPr>
                      </a:lvl7pPr>
                      <a:lvl8pPr marL="3200400" algn="l" defTabSz="914400" rtl="0" eaLnBrk="1" latinLnBrk="0" hangingPunct="1">
                        <a:defRPr sz="1800" kern="1200">
                          <a:solidFill>
                            <a:schemeClr val="dk1"/>
                          </a:solidFill>
                          <a:latin typeface="Trebuchet MS"/>
                        </a:defRPr>
                      </a:lvl8pPr>
                      <a:lvl9pPr marL="3657600" algn="l" defTabSz="914400" rtl="0" eaLnBrk="1" latinLnBrk="0" hangingPunct="1">
                        <a:defRPr sz="1800" kern="1200">
                          <a:solidFill>
                            <a:schemeClr val="dk1"/>
                          </a:solidFill>
                          <a:latin typeface="Trebuchet MS"/>
                        </a:defRPr>
                      </a:lvl9pPr>
                    </a:lstStyle>
                    <a:p>
                      <a:pPr algn="r"/>
                      <a:r>
                        <a:rPr kumimoji="0" lang="hu-HU" sz="2400" kern="1200" noProof="0" dirty="0"/>
                        <a:t>35.88%</a:t>
                      </a:r>
                      <a:endParaRPr kumimoji="0" lang="en-US" sz="2400" kern="1200" noProof="0" dirty="0">
                        <a:solidFill>
                          <a:schemeClr val="dk1"/>
                        </a:solidFill>
                        <a:latin typeface="+mn-lt"/>
                        <a:ea typeface="+mn-ea"/>
                        <a:cs typeface="+mn-cs"/>
                      </a:endParaRPr>
                    </a:p>
                  </a:txBody>
                  <a:tcPr marL="91451" marR="91451" marT="45714" marB="45714"/>
                </a:tc>
                <a:extLst>
                  <a:ext uri="{0D108BD9-81ED-4DB2-BD59-A6C34878D82A}">
                    <a16:rowId xmlns:a16="http://schemas.microsoft.com/office/drawing/2014/main" xmlns="" val="10004"/>
                  </a:ext>
                </a:extLst>
              </a:tr>
            </a:tbl>
          </a:graphicData>
        </a:graphic>
      </p:graphicFrame>
    </p:spTree>
  </p:cSld>
  <p:clrMapOvr>
    <a:masterClrMapping/>
  </p:clrMapOvr>
  <p:transition spd="slow">
    <p:push/>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normAutofit fontScale="85000" lnSpcReduction="20000"/>
          </a:bodyPr>
          <a:lstStyle/>
          <a:p>
            <a:pPr>
              <a:defRPr/>
            </a:pPr>
            <a:r>
              <a:rPr lang="hu-HU" b="1">
                <a:latin typeface="Tw Cen MT" pitchFamily="34" charset="-18"/>
              </a:rPr>
              <a:t>Cigány referenciamondat</a:t>
            </a:r>
            <a:r>
              <a:rPr lang="en-US" b="1" dirty="0">
                <a:latin typeface="Tw Cen MT" pitchFamily="34" charset="-18"/>
              </a:rPr>
              <a:t>:</a:t>
            </a:r>
          </a:p>
          <a:p>
            <a:pPr>
              <a:buFontTx/>
              <a:buNone/>
              <a:defRPr/>
            </a:pPr>
            <a:r>
              <a:rPr lang="hu-HU">
                <a:latin typeface="Tw Cen MT" pitchFamily="34" charset="-18"/>
              </a:rPr>
              <a:t>	</a:t>
            </a:r>
            <a:r>
              <a:rPr lang="en-US">
                <a:latin typeface="Tw Cen MT" pitchFamily="34" charset="-18"/>
              </a:rPr>
              <a:t>le but manusha pale tele sharadine penge gada po drom , kavera pale kranzhi phagrenas tele pa kasht haj po drom rispisarnaslen .</a:t>
            </a:r>
            <a:endParaRPr lang="en-US" dirty="0">
              <a:latin typeface="Tw Cen MT" pitchFamily="34" charset="-18"/>
            </a:endParaRPr>
          </a:p>
          <a:p>
            <a:pPr>
              <a:defRPr/>
            </a:pPr>
            <a:r>
              <a:rPr lang="hu-HU" b="1">
                <a:latin typeface="Tw Cen MT" pitchFamily="34" charset="-18"/>
              </a:rPr>
              <a:t>Magyar referenciamondat</a:t>
            </a:r>
            <a:r>
              <a:rPr lang="en-US" b="1" dirty="0">
                <a:latin typeface="Tw Cen MT" pitchFamily="34" charset="-18"/>
              </a:rPr>
              <a:t>:</a:t>
            </a:r>
            <a:endParaRPr lang="en-US" dirty="0">
              <a:latin typeface="Tw Cen MT" pitchFamily="34" charset="-18"/>
            </a:endParaRPr>
          </a:p>
          <a:p>
            <a:pPr>
              <a:buFontTx/>
              <a:buNone/>
              <a:defRPr/>
            </a:pPr>
            <a:r>
              <a:rPr lang="hu-HU" b="1">
                <a:latin typeface="Tw Cen MT" pitchFamily="34" charset="-18"/>
              </a:rPr>
              <a:t>	</a:t>
            </a:r>
            <a:r>
              <a:rPr lang="en-US">
                <a:latin typeface="Tw Cen MT" pitchFamily="34" charset="-18"/>
              </a:rPr>
              <a:t>a hatalmas tömeg pedig leterítette ruháit az útra , mások meg ágakat vagdostak a fákról és az útra szórták .</a:t>
            </a:r>
            <a:endParaRPr lang="en-US" dirty="0">
              <a:latin typeface="Tw Cen MT" pitchFamily="34" charset="-18"/>
            </a:endParaRPr>
          </a:p>
          <a:p>
            <a:pPr>
              <a:defRPr/>
            </a:pPr>
            <a:r>
              <a:rPr lang="en-US" b="1">
                <a:latin typeface="Tw Cen MT" pitchFamily="34" charset="-18"/>
              </a:rPr>
              <a:t>MOSES </a:t>
            </a:r>
            <a:r>
              <a:rPr lang="hu-HU" b="1">
                <a:latin typeface="Tw Cen MT" pitchFamily="34" charset="-18"/>
              </a:rPr>
              <a:t>fordítás</a:t>
            </a:r>
            <a:r>
              <a:rPr lang="en-US" b="1" dirty="0">
                <a:latin typeface="Tw Cen MT" pitchFamily="34" charset="-18"/>
              </a:rPr>
              <a:t>:</a:t>
            </a:r>
            <a:endParaRPr lang="en-US" dirty="0">
              <a:latin typeface="Tw Cen MT" pitchFamily="34" charset="-18"/>
            </a:endParaRPr>
          </a:p>
          <a:p>
            <a:pPr>
              <a:buFontTx/>
              <a:buNone/>
              <a:defRPr/>
            </a:pPr>
            <a:r>
              <a:rPr lang="hu-HU" b="1">
                <a:latin typeface="Tw Cen MT" pitchFamily="34" charset="-18"/>
              </a:rPr>
              <a:t>	</a:t>
            </a:r>
            <a:r>
              <a:rPr lang="en-US">
                <a:latin typeface="Tw Cen MT" pitchFamily="34" charset="-18"/>
              </a:rPr>
              <a:t>a nép pedig le terítették ruháikat az úton , mások pedig ágakat phagrenas le a fa , és az úton rispisarnaslen . </a:t>
            </a:r>
            <a:endParaRPr lang="en-US" dirty="0">
              <a:latin typeface="Tw Cen MT" pitchFamily="34" charset="-18"/>
            </a:endParaRPr>
          </a:p>
          <a:p>
            <a:pPr>
              <a:defRPr/>
            </a:pPr>
            <a:r>
              <a:rPr lang="en-US" b="1">
                <a:latin typeface="Tw Cen MT" pitchFamily="34" charset="-18"/>
              </a:rPr>
              <a:t>JOSHUA </a:t>
            </a:r>
            <a:r>
              <a:rPr lang="hu-HU" b="1">
                <a:latin typeface="Tw Cen MT" pitchFamily="34" charset="-18"/>
              </a:rPr>
              <a:t>fordítás</a:t>
            </a:r>
            <a:r>
              <a:rPr lang="en-US" b="1" dirty="0">
                <a:latin typeface="Tw Cen MT" pitchFamily="34" charset="-18"/>
              </a:rPr>
              <a:t>:</a:t>
            </a:r>
            <a:endParaRPr lang="en-US" dirty="0">
              <a:latin typeface="Tw Cen MT" pitchFamily="34" charset="-18"/>
            </a:endParaRPr>
          </a:p>
          <a:p>
            <a:pPr>
              <a:buFontTx/>
              <a:buNone/>
              <a:defRPr/>
            </a:pPr>
            <a:r>
              <a:rPr lang="hu-HU" b="1">
                <a:latin typeface="Tw Cen MT" pitchFamily="34" charset="-18"/>
              </a:rPr>
              <a:t>	</a:t>
            </a:r>
            <a:r>
              <a:rPr lang="en-US">
                <a:latin typeface="Tw Cen MT" pitchFamily="34" charset="-18"/>
              </a:rPr>
              <a:t>a nép pedig le terítették ruháikat az úton , mások pedig ágakat phagrenas le a fa és az úton rispisarnaslen .</a:t>
            </a:r>
            <a:endParaRPr lang="en-US" dirty="0">
              <a:latin typeface="Tw Cen MT" pitchFamily="34" charset="-18"/>
            </a:endParaRPr>
          </a:p>
        </p:txBody>
      </p:sp>
      <p:sp>
        <p:nvSpPr>
          <p:cNvPr id="2" name="Dia számának helye 1"/>
          <p:cNvSpPr>
            <a:spLocks noGrp="1"/>
          </p:cNvSpPr>
          <p:nvPr>
            <p:ph type="sldNum" sz="quarter" idx="12"/>
          </p:nvPr>
        </p:nvSpPr>
        <p:spPr/>
        <p:txBody>
          <a:bodyPr/>
          <a:lstStyle/>
          <a:p>
            <a:fld id="{1A1129E3-C55D-47F6-9570-EF1B473CE3F9}" type="slidenum">
              <a:rPr lang="hu-HU" smtClean="0"/>
              <a:pPr/>
              <a:t>18</a:t>
            </a:fld>
            <a:endParaRPr lang="hu-HU"/>
          </a:p>
        </p:txBody>
      </p:sp>
      <p:sp>
        <p:nvSpPr>
          <p:cNvPr id="46082" name="Cím 1"/>
          <p:cNvSpPr>
            <a:spLocks noGrp="1"/>
          </p:cNvSpPr>
          <p:nvPr>
            <p:ph type="title"/>
          </p:nvPr>
        </p:nvSpPr>
        <p:spPr/>
        <p:txBody>
          <a:bodyPr/>
          <a:lstStyle/>
          <a:p>
            <a:r>
              <a:rPr lang="hu-HU"/>
              <a:t>Példamondat (</a:t>
            </a:r>
            <a:r>
              <a:rPr lang="hu-HU" dirty="0"/>
              <a:t>cigány-magyar)</a:t>
            </a:r>
          </a:p>
        </p:txBody>
      </p:sp>
    </p:spTree>
  </p:cSld>
  <p:clrMapOvr>
    <a:masterClrMapping/>
  </p:clrMapOvr>
  <p:transition spd="slow">
    <p:push/>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p:cNvSpPr>
            <a:spLocks noGrp="1"/>
          </p:cNvSpPr>
          <p:nvPr>
            <p:ph type="title"/>
          </p:nvPr>
        </p:nvSpPr>
        <p:spPr/>
        <p:txBody>
          <a:bodyPr/>
          <a:lstStyle/>
          <a:p>
            <a:pPr>
              <a:defRPr/>
            </a:pPr>
            <a:r>
              <a:rPr lang="hu-HU" dirty="0"/>
              <a:t>Morfémaalapú SMT </a:t>
            </a:r>
            <a:br>
              <a:rPr lang="hu-HU" dirty="0"/>
            </a:br>
            <a:r>
              <a:rPr lang="hu-HU" dirty="0"/>
              <a:t>szórendi átrendezéssel</a:t>
            </a:r>
          </a:p>
        </p:txBody>
      </p:sp>
      <p:sp>
        <p:nvSpPr>
          <p:cNvPr id="54275" name="Szöveg helye 6"/>
          <p:cNvSpPr>
            <a:spLocks noGrp="1"/>
          </p:cNvSpPr>
          <p:nvPr>
            <p:ph type="body" idx="1"/>
          </p:nvPr>
        </p:nvSpPr>
        <p:spPr/>
        <p:txBody>
          <a:bodyPr/>
          <a:lstStyle/>
          <a:p>
            <a:r>
              <a:rPr lang="hu-HU" dirty="0"/>
              <a:t>Saját doktori munkám</a:t>
            </a:r>
          </a:p>
        </p:txBody>
      </p:sp>
      <p:sp>
        <p:nvSpPr>
          <p:cNvPr id="2" name="Dia számának helye 1"/>
          <p:cNvSpPr>
            <a:spLocks noGrp="1"/>
          </p:cNvSpPr>
          <p:nvPr>
            <p:ph type="sldNum" sz="quarter" idx="12"/>
          </p:nvPr>
        </p:nvSpPr>
        <p:spPr/>
        <p:txBody>
          <a:bodyPr/>
          <a:lstStyle/>
          <a:p>
            <a:fld id="{1A1129E3-C55D-47F6-9570-EF1B473CE3F9}" type="slidenum">
              <a:rPr lang="hu-HU" smtClean="0"/>
              <a:pPr/>
              <a:t>19</a:t>
            </a:fld>
            <a:endParaRPr lang="hu-HU"/>
          </a:p>
        </p:txBody>
      </p:sp>
    </p:spTree>
    <p:extLst>
      <p:ext uri="{BB962C8B-B14F-4D97-AF65-F5344CB8AC3E}">
        <p14:creationId xmlns:p14="http://schemas.microsoft.com/office/powerpoint/2010/main" val="3885557395"/>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 számának helye 2">
            <a:extLst>
              <a:ext uri="{FF2B5EF4-FFF2-40B4-BE49-F238E27FC236}">
                <a16:creationId xmlns:a16="http://schemas.microsoft.com/office/drawing/2014/main" xmlns="" id="{8FAA6CFE-603D-4942-B55E-12CC972E3AC1}"/>
              </a:ext>
            </a:extLst>
          </p:cNvPr>
          <p:cNvSpPr>
            <a:spLocks noGrp="1"/>
          </p:cNvSpPr>
          <p:nvPr>
            <p:ph type="sldNum" sz="quarter" idx="12"/>
          </p:nvPr>
        </p:nvSpPr>
        <p:spPr/>
        <p:txBody>
          <a:bodyPr/>
          <a:lstStyle/>
          <a:p>
            <a:fld id="{1A1129E3-C55D-47F6-9570-EF1B473CE3F9}" type="slidenum">
              <a:rPr lang="hu-HU" smtClean="0"/>
              <a:pPr/>
              <a:t>2</a:t>
            </a:fld>
            <a:endParaRPr lang="hu-HU" dirty="0"/>
          </a:p>
        </p:txBody>
      </p:sp>
      <p:sp>
        <p:nvSpPr>
          <p:cNvPr id="4" name="Cím 3">
            <a:extLst>
              <a:ext uri="{FF2B5EF4-FFF2-40B4-BE49-F238E27FC236}">
                <a16:creationId xmlns:a16="http://schemas.microsoft.com/office/drawing/2014/main" xmlns="" id="{5AC6A4F4-C173-44E4-94B1-CF68716B9B74}"/>
              </a:ext>
            </a:extLst>
          </p:cNvPr>
          <p:cNvSpPr>
            <a:spLocks noGrp="1"/>
          </p:cNvSpPr>
          <p:nvPr>
            <p:ph type="title"/>
          </p:nvPr>
        </p:nvSpPr>
        <p:spPr/>
        <p:txBody>
          <a:bodyPr/>
          <a:lstStyle/>
          <a:p>
            <a:r>
              <a:rPr lang="hu-HU" dirty="0"/>
              <a:t>Néhány szó az előadóról</a:t>
            </a:r>
          </a:p>
        </p:txBody>
      </p:sp>
      <p:sp>
        <p:nvSpPr>
          <p:cNvPr id="7" name="Tartalom helye 6">
            <a:extLst>
              <a:ext uri="{FF2B5EF4-FFF2-40B4-BE49-F238E27FC236}">
                <a16:creationId xmlns:a16="http://schemas.microsoft.com/office/drawing/2014/main" xmlns="" id="{D66C48F2-0D6A-45F7-9945-88FFD38F5E48}"/>
              </a:ext>
            </a:extLst>
          </p:cNvPr>
          <p:cNvSpPr>
            <a:spLocks noGrp="1"/>
          </p:cNvSpPr>
          <p:nvPr>
            <p:ph idx="1"/>
          </p:nvPr>
        </p:nvSpPr>
        <p:spPr/>
        <p:txBody>
          <a:bodyPr/>
          <a:lstStyle/>
          <a:p>
            <a:pPr>
              <a:tabLst>
                <a:tab pos="1970088" algn="l"/>
              </a:tabLst>
            </a:pPr>
            <a:r>
              <a:rPr lang="hu-HU" dirty="0"/>
              <a:t>2015-ben	szereztem PhD fokozatot a Pázmány Péter Katolikus Egyetemen. Témám a statisztikai gépifordítás minőségének javítása volt</a:t>
            </a:r>
          </a:p>
          <a:p>
            <a:pPr>
              <a:tabLst>
                <a:tab pos="1970088" algn="l"/>
              </a:tabLst>
            </a:pPr>
            <a:r>
              <a:rPr lang="hu-HU" dirty="0"/>
              <a:t>2008- 	óta foglalkozom gépi fordítással</a:t>
            </a:r>
          </a:p>
          <a:p>
            <a:pPr>
              <a:tabLst>
                <a:tab pos="1970088" algn="l"/>
              </a:tabLst>
            </a:pPr>
            <a:r>
              <a:rPr lang="hu-HU" dirty="0"/>
              <a:t>2012-2022	MTA-PPKE Magyar Támogatott kutatócsoport</a:t>
            </a:r>
          </a:p>
          <a:p>
            <a:pPr>
              <a:tabLst>
                <a:tab pos="1970088" algn="l"/>
              </a:tabLst>
            </a:pPr>
            <a:r>
              <a:rPr lang="hu-HU" dirty="0"/>
              <a:t>2021- 	Nyelvtudományi Kutatóközpont tudományos munkatársa</a:t>
            </a:r>
          </a:p>
          <a:p>
            <a:pPr>
              <a:tabLst>
                <a:tab pos="1970088" algn="l"/>
              </a:tabLst>
            </a:pPr>
            <a:r>
              <a:rPr lang="hu-HU" dirty="0"/>
              <a:t>2012- 	</a:t>
            </a:r>
            <a:r>
              <a:rPr lang="hu-HU" dirty="0" err="1"/>
              <a:t>Globalese</a:t>
            </a:r>
            <a:r>
              <a:rPr lang="hu-HU" dirty="0"/>
              <a:t> GmbH. – NLP mérnök</a:t>
            </a:r>
          </a:p>
        </p:txBody>
      </p:sp>
      <p:pic>
        <p:nvPicPr>
          <p:cNvPr id="8" name="Tartalom helye 5">
            <a:extLst>
              <a:ext uri="{FF2B5EF4-FFF2-40B4-BE49-F238E27FC236}">
                <a16:creationId xmlns:a16="http://schemas.microsoft.com/office/drawing/2014/main" xmlns="" id="{3E529F24-7E31-472A-A72C-8C86E3DC48C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223" t="2616" r="16477" b="20082"/>
          <a:stretch/>
        </p:blipFill>
        <p:spPr>
          <a:xfrm>
            <a:off x="9880110" y="136525"/>
            <a:ext cx="1473689" cy="15541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2313839"/>
      </p:ext>
    </p:extLst>
  </p:cSld>
  <p:clrMapOvr>
    <a:masterClrMapping/>
  </p:clrMapOvr>
  <p:transition spd="slow">
    <p:push/>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artalom helye 2"/>
          <p:cNvSpPr>
            <a:spLocks noGrp="1"/>
          </p:cNvSpPr>
          <p:nvPr>
            <p:ph idx="1"/>
          </p:nvPr>
        </p:nvSpPr>
        <p:spPr/>
        <p:txBody>
          <a:bodyPr/>
          <a:lstStyle/>
          <a:p>
            <a:r>
              <a:rPr lang="hu-HU" dirty="0"/>
              <a:t>Frázisalapú SMT</a:t>
            </a:r>
          </a:p>
          <a:p>
            <a:r>
              <a:rPr lang="hu-HU" dirty="0"/>
              <a:t>Angol–magyarra gyenge eredmények</a:t>
            </a:r>
          </a:p>
          <a:p>
            <a:pPr lvl="1"/>
            <a:r>
              <a:rPr lang="hu-HU" dirty="0">
                <a:solidFill>
                  <a:srgbClr val="002060"/>
                </a:solidFill>
              </a:rPr>
              <a:t>a szórend és a morfémák szavakba szerveződése túl különböző </a:t>
            </a:r>
          </a:p>
          <a:p>
            <a:r>
              <a:rPr lang="hu-HU" dirty="0"/>
              <a:t>A dekóder beépített eszközei nem elég erősek</a:t>
            </a:r>
          </a:p>
          <a:p>
            <a:pPr lvl="1"/>
            <a:r>
              <a:rPr lang="hu-HU" dirty="0">
                <a:solidFill>
                  <a:srgbClr val="002060"/>
                </a:solidFill>
              </a:rPr>
              <a:t>adathiány a morfológiánál</a:t>
            </a:r>
          </a:p>
          <a:p>
            <a:pPr lvl="1"/>
            <a:r>
              <a:rPr lang="hu-HU" dirty="0">
                <a:solidFill>
                  <a:srgbClr val="002060"/>
                </a:solidFill>
              </a:rPr>
              <a:t>a „torzítás” gyenge modell az átrendezésre</a:t>
            </a:r>
          </a:p>
        </p:txBody>
      </p:sp>
      <p:sp>
        <p:nvSpPr>
          <p:cNvPr id="2" name="Dia számának helye 1"/>
          <p:cNvSpPr>
            <a:spLocks noGrp="1"/>
          </p:cNvSpPr>
          <p:nvPr>
            <p:ph type="sldNum" sz="quarter" idx="12"/>
          </p:nvPr>
        </p:nvSpPr>
        <p:spPr/>
        <p:txBody>
          <a:bodyPr/>
          <a:lstStyle/>
          <a:p>
            <a:fld id="{1A1129E3-C55D-47F6-9570-EF1B473CE3F9}" type="slidenum">
              <a:rPr lang="hu-HU" smtClean="0"/>
              <a:pPr/>
              <a:t>20</a:t>
            </a:fld>
            <a:endParaRPr lang="hu-HU"/>
          </a:p>
        </p:txBody>
      </p:sp>
      <p:sp>
        <p:nvSpPr>
          <p:cNvPr id="15362" name="Cím 1"/>
          <p:cNvSpPr>
            <a:spLocks noGrp="1"/>
          </p:cNvSpPr>
          <p:nvPr>
            <p:ph type="title"/>
          </p:nvPr>
        </p:nvSpPr>
        <p:spPr/>
        <p:txBody>
          <a:bodyPr/>
          <a:lstStyle/>
          <a:p>
            <a:r>
              <a:rPr lang="hu-HU"/>
              <a:t>Probléma</a:t>
            </a:r>
          </a:p>
        </p:txBody>
      </p:sp>
    </p:spTree>
    <p:extLst>
      <p:ext uri="{BB962C8B-B14F-4D97-AF65-F5344CB8AC3E}">
        <p14:creationId xmlns:p14="http://schemas.microsoft.com/office/powerpoint/2010/main" val="3176448937"/>
      </p:ext>
    </p:extLst>
  </p:cSld>
  <p:clrMapOvr>
    <a:masterClrMapping/>
  </p:clrMapOvr>
  <p:transition spd="slow">
    <p:push/>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artalom helye 2"/>
          <p:cNvSpPr>
            <a:spLocks noGrp="1"/>
          </p:cNvSpPr>
          <p:nvPr>
            <p:ph idx="1"/>
          </p:nvPr>
        </p:nvSpPr>
        <p:spPr/>
        <p:txBody>
          <a:bodyPr>
            <a:normAutofit/>
          </a:bodyPr>
          <a:lstStyle/>
          <a:p>
            <a:pPr>
              <a:defRPr/>
            </a:pPr>
            <a:r>
              <a:rPr lang="hu-HU"/>
              <a:t>Angol–németre, angol–törökre is gyenge eredmények</a:t>
            </a:r>
            <a:endParaRPr lang="hu-HU" dirty="0"/>
          </a:p>
          <a:p>
            <a:pPr lvl="1">
              <a:defRPr/>
            </a:pPr>
            <a:r>
              <a:rPr lang="hu-HU">
                <a:solidFill>
                  <a:srgbClr val="002060"/>
                </a:solidFill>
              </a:rPr>
              <a:t>szórendi problémák</a:t>
            </a:r>
            <a:r>
              <a:rPr lang="hu-HU" dirty="0">
                <a:solidFill>
                  <a:srgbClr val="002060"/>
                </a:solidFill>
              </a:rPr>
              <a:t>:</a:t>
            </a:r>
          </a:p>
          <a:p>
            <a:pPr lvl="2">
              <a:defRPr/>
            </a:pPr>
            <a:r>
              <a:rPr lang="hu-HU"/>
              <a:t>mellékmondati szórend</a:t>
            </a:r>
            <a:endParaRPr lang="hu-HU" dirty="0"/>
          </a:p>
          <a:p>
            <a:pPr lvl="2">
              <a:defRPr/>
            </a:pPr>
            <a:r>
              <a:rPr lang="hu-HU"/>
              <a:t>inverziós szerkezetek</a:t>
            </a:r>
            <a:endParaRPr lang="hu-HU" dirty="0"/>
          </a:p>
          <a:p>
            <a:pPr lvl="1">
              <a:defRPr/>
            </a:pPr>
            <a:r>
              <a:rPr lang="hu-HU">
                <a:solidFill>
                  <a:srgbClr val="002060"/>
                </a:solidFill>
              </a:rPr>
              <a:t>gyakori szóvesztés, illetve rosszul fordított grammatikai szerepek</a:t>
            </a:r>
            <a:endParaRPr lang="hu-HU" dirty="0">
              <a:solidFill>
                <a:srgbClr val="002060"/>
              </a:solidFill>
            </a:endParaRPr>
          </a:p>
          <a:p>
            <a:pPr>
              <a:defRPr/>
            </a:pPr>
            <a:r>
              <a:rPr lang="hu-HU"/>
              <a:t>Javulás a forrásnyelvi mondatok átrendezésével</a:t>
            </a:r>
            <a:endParaRPr lang="en-US" dirty="0"/>
          </a:p>
          <a:p>
            <a:pPr lvl="1">
              <a:defRPr/>
            </a:pPr>
            <a:r>
              <a:rPr lang="en-US" dirty="0">
                <a:solidFill>
                  <a:srgbClr val="002060"/>
                </a:solidFill>
              </a:rPr>
              <a:t>[Fraser</a:t>
            </a:r>
            <a:r>
              <a:rPr lang="hu-HU">
                <a:solidFill>
                  <a:srgbClr val="002060"/>
                </a:solidFill>
              </a:rPr>
              <a:t>–</a:t>
            </a:r>
            <a:r>
              <a:rPr lang="en-US">
                <a:solidFill>
                  <a:srgbClr val="002060"/>
                </a:solidFill>
              </a:rPr>
              <a:t>Gojun 2012, </a:t>
            </a:r>
            <a:r>
              <a:rPr lang="hu-HU">
                <a:solidFill>
                  <a:srgbClr val="002060"/>
                </a:solidFill>
              </a:rPr>
              <a:t>Oflazer–Yeniterzi 2010</a:t>
            </a:r>
            <a:r>
              <a:rPr lang="en-US" dirty="0">
                <a:solidFill>
                  <a:srgbClr val="002060"/>
                </a:solidFill>
              </a:rPr>
              <a:t>]</a:t>
            </a:r>
            <a:endParaRPr lang="hu-HU" dirty="0">
              <a:solidFill>
                <a:srgbClr val="002060"/>
              </a:solidFill>
            </a:endParaRPr>
          </a:p>
          <a:p>
            <a:pPr>
              <a:defRPr/>
            </a:pPr>
            <a:endParaRPr lang="hu-HU" dirty="0"/>
          </a:p>
        </p:txBody>
      </p:sp>
      <p:sp>
        <p:nvSpPr>
          <p:cNvPr id="2" name="Dia számának helye 1"/>
          <p:cNvSpPr>
            <a:spLocks noGrp="1"/>
          </p:cNvSpPr>
          <p:nvPr>
            <p:ph type="sldNum" sz="quarter" idx="12"/>
          </p:nvPr>
        </p:nvSpPr>
        <p:spPr/>
        <p:txBody>
          <a:bodyPr/>
          <a:lstStyle/>
          <a:p>
            <a:fld id="{1A1129E3-C55D-47F6-9570-EF1B473CE3F9}" type="slidenum">
              <a:rPr lang="hu-HU" smtClean="0"/>
              <a:pPr/>
              <a:t>21</a:t>
            </a:fld>
            <a:endParaRPr lang="hu-HU"/>
          </a:p>
        </p:txBody>
      </p:sp>
      <p:sp>
        <p:nvSpPr>
          <p:cNvPr id="16386" name="Cím 1"/>
          <p:cNvSpPr>
            <a:spLocks noGrp="1"/>
          </p:cNvSpPr>
          <p:nvPr>
            <p:ph type="title"/>
          </p:nvPr>
        </p:nvSpPr>
        <p:spPr/>
        <p:txBody>
          <a:bodyPr/>
          <a:lstStyle/>
          <a:p>
            <a:r>
              <a:rPr lang="hu-HU"/>
              <a:t>Motiváció</a:t>
            </a:r>
          </a:p>
        </p:txBody>
      </p:sp>
    </p:spTree>
    <p:extLst>
      <p:ext uri="{BB962C8B-B14F-4D97-AF65-F5344CB8AC3E}">
        <p14:creationId xmlns:p14="http://schemas.microsoft.com/office/powerpoint/2010/main" val="763713155"/>
      </p:ext>
    </p:extLst>
  </p:cSld>
  <p:clrMapOvr>
    <a:masterClrMapping/>
  </p:clrMapOvr>
  <p:transition spd="slow">
    <p:push/>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p:txBody>
          <a:bodyPr>
            <a:normAutofit/>
          </a:bodyPr>
          <a:lstStyle/>
          <a:p>
            <a:pPr eaLnBrk="0" hangingPunct="0">
              <a:defRPr/>
            </a:pPr>
            <a:r>
              <a:rPr lang="hu-HU" dirty="0"/>
              <a:t>Forrásnyelvi mondatok szintaktikai elemzése</a:t>
            </a:r>
          </a:p>
          <a:p>
            <a:pPr eaLnBrk="0" hangingPunct="0">
              <a:defRPr/>
            </a:pPr>
            <a:r>
              <a:rPr lang="hu-HU" dirty="0"/>
              <a:t>Célnyelvi mondatok morfológiai egyértelműsítése</a:t>
            </a:r>
          </a:p>
          <a:p>
            <a:pPr eaLnBrk="0" hangingPunct="0">
              <a:defRPr/>
            </a:pPr>
            <a:r>
              <a:rPr lang="hu-HU" dirty="0"/>
              <a:t>Forrásnyelvi mondatok átrendezése </a:t>
            </a:r>
          </a:p>
          <a:p>
            <a:pPr lvl="1" eaLnBrk="0" hangingPunct="0">
              <a:defRPr/>
            </a:pPr>
            <a:r>
              <a:rPr lang="hu-HU" dirty="0">
                <a:solidFill>
                  <a:srgbClr val="002060"/>
                </a:solidFill>
              </a:rPr>
              <a:t>angol mondatok magyarhoz hasonló szórenddel</a:t>
            </a:r>
          </a:p>
          <a:p>
            <a:pPr lvl="1" eaLnBrk="0" hangingPunct="0">
              <a:defRPr/>
            </a:pPr>
            <a:r>
              <a:rPr lang="hu-HU" dirty="0">
                <a:solidFill>
                  <a:srgbClr val="002060"/>
                </a:solidFill>
              </a:rPr>
              <a:t>csak a szisztematikus szórendi különbségeket kezeljük</a:t>
            </a:r>
          </a:p>
          <a:p>
            <a:pPr eaLnBrk="0" hangingPunct="0">
              <a:defRPr/>
            </a:pPr>
            <a:r>
              <a:rPr lang="hu-HU" dirty="0"/>
              <a:t>Két modell</a:t>
            </a:r>
          </a:p>
          <a:p>
            <a:pPr lvl="1" eaLnBrk="0" hangingPunct="0">
              <a:defRPr/>
            </a:pPr>
            <a:r>
              <a:rPr lang="hu-HU" dirty="0">
                <a:solidFill>
                  <a:srgbClr val="002060"/>
                </a:solidFill>
              </a:rPr>
              <a:t>morfémaalapú</a:t>
            </a:r>
          </a:p>
          <a:p>
            <a:pPr lvl="1" eaLnBrk="0" hangingPunct="0">
              <a:defRPr/>
            </a:pPr>
            <a:r>
              <a:rPr lang="hu-HU" dirty="0">
                <a:solidFill>
                  <a:srgbClr val="002060"/>
                </a:solidFill>
              </a:rPr>
              <a:t>szóalapú, faktoros</a:t>
            </a:r>
          </a:p>
        </p:txBody>
      </p:sp>
      <p:sp>
        <p:nvSpPr>
          <p:cNvPr id="2" name="Dia számának helye 1"/>
          <p:cNvSpPr>
            <a:spLocks noGrp="1"/>
          </p:cNvSpPr>
          <p:nvPr>
            <p:ph type="sldNum" sz="quarter" idx="12"/>
          </p:nvPr>
        </p:nvSpPr>
        <p:spPr/>
        <p:txBody>
          <a:bodyPr/>
          <a:lstStyle/>
          <a:p>
            <a:fld id="{1A1129E3-C55D-47F6-9570-EF1B473CE3F9}" type="slidenum">
              <a:rPr lang="hu-HU" smtClean="0"/>
              <a:pPr/>
              <a:t>22</a:t>
            </a:fld>
            <a:endParaRPr lang="hu-HU"/>
          </a:p>
        </p:txBody>
      </p:sp>
      <p:sp>
        <p:nvSpPr>
          <p:cNvPr id="17410" name="Cím 1"/>
          <p:cNvSpPr>
            <a:spLocks noGrp="1"/>
          </p:cNvSpPr>
          <p:nvPr>
            <p:ph type="title"/>
          </p:nvPr>
        </p:nvSpPr>
        <p:spPr/>
        <p:txBody>
          <a:bodyPr/>
          <a:lstStyle/>
          <a:p>
            <a:r>
              <a:rPr lang="hu-HU"/>
              <a:t>Módszer</a:t>
            </a:r>
          </a:p>
        </p:txBody>
      </p:sp>
    </p:spTree>
    <p:extLst>
      <p:ext uri="{BB962C8B-B14F-4D97-AF65-F5344CB8AC3E}">
        <p14:creationId xmlns:p14="http://schemas.microsoft.com/office/powerpoint/2010/main" val="3495754733"/>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1703391" y="1759410"/>
            <a:ext cx="8423275" cy="4525963"/>
          </a:xfrm>
          <a:solidFill>
            <a:schemeClr val="bg1"/>
          </a:solidFill>
        </p:spPr>
        <p:txBody>
          <a:bodyPr>
            <a:normAutofit/>
          </a:bodyPr>
          <a:lstStyle/>
          <a:p>
            <a:pPr marL="0" indent="0" algn="ctr">
              <a:buNone/>
            </a:pPr>
            <a:r>
              <a:rPr lang="hu-HU" sz="3600" dirty="0"/>
              <a:t>in   </a:t>
            </a:r>
            <a:r>
              <a:rPr lang="hu-HU" sz="3600" dirty="0" err="1"/>
              <a:t>my</a:t>
            </a:r>
            <a:r>
              <a:rPr lang="hu-HU" sz="3600" dirty="0"/>
              <a:t>   house</a:t>
            </a:r>
          </a:p>
          <a:p>
            <a:pPr marL="0" indent="0" algn="ctr">
              <a:buNone/>
            </a:pPr>
            <a:endParaRPr lang="hu-HU" sz="4000" dirty="0"/>
          </a:p>
          <a:p>
            <a:pPr marL="0" indent="0" algn="ctr">
              <a:buNone/>
            </a:pPr>
            <a:r>
              <a:rPr lang="hu-HU" sz="3600" dirty="0"/>
              <a:t>      </a:t>
            </a:r>
            <a:r>
              <a:rPr lang="hu-HU" sz="3600" dirty="0" err="1"/>
              <a:t>my</a:t>
            </a:r>
            <a:r>
              <a:rPr lang="hu-HU" sz="3600" dirty="0"/>
              <a:t>   house</a:t>
            </a:r>
          </a:p>
          <a:p>
            <a:pPr marL="0" indent="0" algn="ctr">
              <a:buNone/>
            </a:pPr>
            <a:endParaRPr lang="hu-HU" sz="4000" dirty="0"/>
          </a:p>
          <a:p>
            <a:pPr marL="0" indent="0" algn="ctr">
              <a:buNone/>
            </a:pPr>
            <a:r>
              <a:rPr lang="hu-HU" sz="3600" dirty="0"/>
              <a:t>                            house            in</a:t>
            </a:r>
          </a:p>
          <a:p>
            <a:pPr marL="0" indent="0" algn="ctr">
              <a:buNone/>
            </a:pPr>
            <a:endParaRPr lang="hu-HU" sz="4000" dirty="0"/>
          </a:p>
          <a:p>
            <a:pPr marL="0" indent="0">
              <a:buNone/>
            </a:pPr>
            <a:r>
              <a:rPr lang="hu-HU" sz="3600" dirty="0"/>
              <a:t>                                           ház     am   </a:t>
            </a:r>
            <a:r>
              <a:rPr lang="hu-HU" sz="3600" dirty="0" err="1"/>
              <a:t>ban</a:t>
            </a:r>
            <a:endParaRPr lang="hu-HU" sz="3600" dirty="0"/>
          </a:p>
        </p:txBody>
      </p:sp>
      <p:sp>
        <p:nvSpPr>
          <p:cNvPr id="2" name="Dia számának helye 1"/>
          <p:cNvSpPr>
            <a:spLocks noGrp="1"/>
          </p:cNvSpPr>
          <p:nvPr>
            <p:ph type="sldNum" sz="quarter" idx="12"/>
          </p:nvPr>
        </p:nvSpPr>
        <p:spPr/>
        <p:txBody>
          <a:bodyPr/>
          <a:lstStyle/>
          <a:p>
            <a:fld id="{1A1129E3-C55D-47F6-9570-EF1B473CE3F9}" type="slidenum">
              <a:rPr lang="hu-HU" smtClean="0"/>
              <a:pPr/>
              <a:t>23</a:t>
            </a:fld>
            <a:endParaRPr lang="hu-HU"/>
          </a:p>
        </p:txBody>
      </p:sp>
      <p:sp>
        <p:nvSpPr>
          <p:cNvPr id="18434" name="Rectangle 2"/>
          <p:cNvSpPr>
            <a:spLocks noGrp="1" noChangeArrowheads="1"/>
          </p:cNvSpPr>
          <p:nvPr>
            <p:ph type="title"/>
          </p:nvPr>
        </p:nvSpPr>
        <p:spPr/>
        <p:txBody>
          <a:bodyPr/>
          <a:lstStyle/>
          <a:p>
            <a:r>
              <a:rPr lang="hu-HU"/>
              <a:t>Átrendezési példák</a:t>
            </a:r>
            <a:endParaRPr lang="en-US" dirty="0"/>
          </a:p>
        </p:txBody>
      </p:sp>
      <p:sp>
        <p:nvSpPr>
          <p:cNvPr id="30" name="Szalagnyíl lefelé 29"/>
          <p:cNvSpPr/>
          <p:nvPr/>
        </p:nvSpPr>
        <p:spPr bwMode="auto">
          <a:xfrm>
            <a:off x="4751388" y="2405520"/>
            <a:ext cx="3121024" cy="647700"/>
          </a:xfrm>
          <a:prstGeom prst="curvedDownArrow">
            <a:avLst>
              <a:gd name="adj1" fmla="val 25000"/>
              <a:gd name="adj2" fmla="val 50000"/>
              <a:gd name="adj3" fmla="val 37450"/>
            </a:avLst>
          </a:prstGeom>
          <a:solidFill>
            <a:schemeClr val="tx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marL="742950" indent="-285750">
              <a:defRPr/>
            </a:pPr>
            <a:endParaRPr lang="hu-HU">
              <a:solidFill>
                <a:srgbClr val="003300"/>
              </a:solidFill>
            </a:endParaRPr>
          </a:p>
        </p:txBody>
      </p:sp>
      <p:sp>
        <p:nvSpPr>
          <p:cNvPr id="34" name="Szalagnyíl lefelé 33"/>
          <p:cNvSpPr/>
          <p:nvPr/>
        </p:nvSpPr>
        <p:spPr bwMode="auto">
          <a:xfrm>
            <a:off x="5394328" y="3726323"/>
            <a:ext cx="2478087" cy="649287"/>
          </a:xfrm>
          <a:prstGeom prst="curvedDownArrow">
            <a:avLst>
              <a:gd name="adj1" fmla="val 25000"/>
              <a:gd name="adj2" fmla="val 50000"/>
              <a:gd name="adj3" fmla="val 37450"/>
            </a:avLst>
          </a:prstGeom>
          <a:solidFill>
            <a:schemeClr val="tx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marL="742950" indent="-285750">
              <a:defRPr/>
            </a:pPr>
            <a:endParaRPr lang="hu-HU">
              <a:solidFill>
                <a:srgbClr val="003300"/>
              </a:solidFill>
            </a:endParaRPr>
          </a:p>
        </p:txBody>
      </p:sp>
      <p:cxnSp>
        <p:nvCxnSpPr>
          <p:cNvPr id="57345" name="Egyenes összekötő 57344"/>
          <p:cNvCxnSpPr>
            <a:cxnSpLocks noChangeShapeType="1"/>
          </p:cNvCxnSpPr>
          <p:nvPr/>
        </p:nvCxnSpPr>
        <p:spPr bwMode="auto">
          <a:xfrm>
            <a:off x="6564313" y="4959807"/>
            <a:ext cx="0" cy="64770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38" name="Egyenes összekötő 37"/>
          <p:cNvCxnSpPr>
            <a:cxnSpLocks noChangeShapeType="1"/>
          </p:cNvCxnSpPr>
          <p:nvPr/>
        </p:nvCxnSpPr>
        <p:spPr bwMode="auto">
          <a:xfrm>
            <a:off x="7729538" y="4959807"/>
            <a:ext cx="0" cy="64770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cxnSp>
        <p:nvCxnSpPr>
          <p:cNvPr id="39" name="Egyenes összekötő 38"/>
          <p:cNvCxnSpPr>
            <a:cxnSpLocks noChangeShapeType="1"/>
          </p:cNvCxnSpPr>
          <p:nvPr/>
        </p:nvCxnSpPr>
        <p:spPr bwMode="auto">
          <a:xfrm>
            <a:off x="8639175" y="4959807"/>
            <a:ext cx="0" cy="647700"/>
          </a:xfrm>
          <a:prstGeom prst="line">
            <a:avLst/>
          </a:prstGeom>
          <a:noFill/>
          <a:ln w="25400" algn="ctr">
            <a:solidFill>
              <a:schemeClr val="tx1"/>
            </a:solidFill>
            <a:round/>
            <a:headEnd/>
            <a:tailEnd/>
          </a:ln>
          <a:extLst>
            <a:ext uri="{909E8E84-426E-40DD-AFC4-6F175D3DCCD1}">
              <a14:hiddenFill xmlns:a14="http://schemas.microsoft.com/office/drawing/2010/main">
                <a:noFill/>
              </a14:hiddenFill>
            </a:ext>
          </a:extLst>
        </p:spPr>
      </p:cxnSp>
      <p:sp>
        <p:nvSpPr>
          <p:cNvPr id="57351" name="Szövegdoboz 57350"/>
          <p:cNvSpPr txBox="1"/>
          <p:nvPr/>
        </p:nvSpPr>
        <p:spPr>
          <a:xfrm>
            <a:off x="4464050" y="3007189"/>
            <a:ext cx="647700" cy="646113"/>
          </a:xfrm>
          <a:prstGeom prst="rect">
            <a:avLst/>
          </a:prstGeom>
          <a:noFill/>
        </p:spPr>
        <p:txBody>
          <a:bodyPr>
            <a:spAutoFit/>
          </a:bodyPr>
          <a:lstStyle/>
          <a:p>
            <a:pPr fontAlgn="auto">
              <a:spcBef>
                <a:spcPts val="0"/>
              </a:spcBef>
              <a:spcAft>
                <a:spcPts val="0"/>
              </a:spcAft>
              <a:buNone/>
              <a:defRPr/>
            </a:pPr>
            <a:r>
              <a:rPr lang="hu-HU" sz="3600" dirty="0" err="1"/>
              <a:t>in</a:t>
            </a:r>
            <a:endParaRPr lang="hu-HU" sz="3600" dirty="0"/>
          </a:p>
        </p:txBody>
      </p:sp>
      <p:sp>
        <p:nvSpPr>
          <p:cNvPr id="57352" name="Szövegdoboz 57351"/>
          <p:cNvSpPr txBox="1"/>
          <p:nvPr/>
        </p:nvSpPr>
        <p:spPr>
          <a:xfrm>
            <a:off x="5051428" y="4220037"/>
            <a:ext cx="936625" cy="646113"/>
          </a:xfrm>
          <a:prstGeom prst="rect">
            <a:avLst/>
          </a:prstGeom>
          <a:noFill/>
        </p:spPr>
        <p:txBody>
          <a:bodyPr>
            <a:spAutoFit/>
          </a:bodyPr>
          <a:lstStyle/>
          <a:p>
            <a:pPr fontAlgn="auto">
              <a:spcBef>
                <a:spcPts val="0"/>
              </a:spcBef>
              <a:spcAft>
                <a:spcPts val="0"/>
              </a:spcAft>
              <a:buNone/>
              <a:defRPr/>
            </a:pPr>
            <a:r>
              <a:rPr lang="hu-HU" sz="3600" dirty="0" err="1"/>
              <a:t>my</a:t>
            </a:r>
            <a:endParaRPr lang="hu-HU" sz="3600" dirty="0"/>
          </a:p>
        </p:txBody>
      </p:sp>
    </p:spTree>
    <p:extLst>
      <p:ext uri="{BB962C8B-B14F-4D97-AF65-F5344CB8AC3E}">
        <p14:creationId xmlns:p14="http://schemas.microsoft.com/office/powerpoint/2010/main" val="40058362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par>
                                <p:cTn id="13" presetID="10" presetClass="entr" presetSubtype="0" fill="hold" grpId="1" nodeType="withEffect">
                                  <p:stCondLst>
                                    <p:cond delay="0"/>
                                  </p:stCondLst>
                                  <p:childTnLst>
                                    <p:set>
                                      <p:cBhvr>
                                        <p:cTn id="14" dur="1" fill="hold">
                                          <p:stCondLst>
                                            <p:cond delay="0"/>
                                          </p:stCondLst>
                                        </p:cTn>
                                        <p:tgtEl>
                                          <p:spTgt spid="57351"/>
                                        </p:tgtEl>
                                        <p:attrNameLst>
                                          <p:attrName>style.visibility</p:attrName>
                                        </p:attrNameLst>
                                      </p:cBhvr>
                                      <p:to>
                                        <p:strVal val="visible"/>
                                      </p:to>
                                    </p:set>
                                    <p:animEffect transition="in" filter="fade">
                                      <p:cBhvr>
                                        <p:cTn id="15" dur="500"/>
                                        <p:tgtEl>
                                          <p:spTgt spid="57351"/>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500"/>
                                        <p:tgtEl>
                                          <p:spTgt spid="30"/>
                                        </p:tgtEl>
                                      </p:cBhvr>
                                    </p:animEffect>
                                  </p:childTnLst>
                                </p:cTn>
                              </p:par>
                            </p:childTnLst>
                          </p:cTn>
                        </p:par>
                        <p:par>
                          <p:cTn id="21" fill="hold" nodeType="afterGroup">
                            <p:stCondLst>
                              <p:cond delay="500"/>
                            </p:stCondLst>
                            <p:childTnLst>
                              <p:par>
                                <p:cTn id="22" presetID="37" presetClass="path" presetSubtype="0" accel="50000" decel="50000" fill="hold" grpId="0" nodeType="afterEffect">
                                  <p:stCondLst>
                                    <p:cond delay="0"/>
                                  </p:stCondLst>
                                  <p:childTnLst>
                                    <p:animMotion origin="layout" path="M 1.66667E-6 3.33333E-6 L 0.06419 -0.08195 C 0.07786 -0.10023 0.09831 -0.10949 0.1194 -0.10949 C 0.14349 -0.10949 0.16276 -0.10023 0.1763 -0.08195 L 0.24127 3.33333E-6 " pathEditMode="relative" rAng="0" ptsTypes="AAAAA">
                                      <p:cBhvr>
                                        <p:cTn id="23" dur="1000" fill="hold"/>
                                        <p:tgtEl>
                                          <p:spTgt spid="57351"/>
                                        </p:tgtEl>
                                        <p:attrNameLst>
                                          <p:attrName>ppt_x</p:attrName>
                                          <p:attrName>ppt_y</p:attrName>
                                        </p:attrNameLst>
                                      </p:cBhvr>
                                      <p:rCtr x="12057" y="-5486"/>
                                    </p:animMotion>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500"/>
                                        <p:tgtEl>
                                          <p:spTgt spid="3">
                                            <p:txEl>
                                              <p:pRg st="4" end="4"/>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7352"/>
                                        </p:tgtEl>
                                        <p:attrNameLst>
                                          <p:attrName>style.visibility</p:attrName>
                                        </p:attrNameLst>
                                      </p:cBhvr>
                                      <p:to>
                                        <p:strVal val="visible"/>
                                      </p:to>
                                    </p:set>
                                    <p:animEffect transition="in" filter="fade">
                                      <p:cBhvr>
                                        <p:cTn id="31" dur="500"/>
                                        <p:tgtEl>
                                          <p:spTgt spid="57352"/>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4"/>
                                        </p:tgtEl>
                                        <p:attrNameLst>
                                          <p:attrName>style.visibility</p:attrName>
                                        </p:attrNameLst>
                                      </p:cBhvr>
                                      <p:to>
                                        <p:strVal val="visible"/>
                                      </p:to>
                                    </p:set>
                                    <p:animEffect transition="in" filter="fade">
                                      <p:cBhvr>
                                        <p:cTn id="36" dur="500"/>
                                        <p:tgtEl>
                                          <p:spTgt spid="34"/>
                                        </p:tgtEl>
                                      </p:cBhvr>
                                    </p:animEffect>
                                  </p:childTnLst>
                                </p:cTn>
                              </p:par>
                              <p:par>
                                <p:cTn id="37" presetID="10" presetClass="exit" presetSubtype="0" fill="hold" grpId="1" nodeType="withEffect">
                                  <p:stCondLst>
                                    <p:cond delay="0"/>
                                  </p:stCondLst>
                                  <p:childTnLst>
                                    <p:animEffect transition="out" filter="fade">
                                      <p:cBhvr>
                                        <p:cTn id="38" dur="500"/>
                                        <p:tgtEl>
                                          <p:spTgt spid="30"/>
                                        </p:tgtEl>
                                      </p:cBhvr>
                                    </p:animEffect>
                                    <p:set>
                                      <p:cBhvr>
                                        <p:cTn id="39" dur="1" fill="hold">
                                          <p:stCondLst>
                                            <p:cond delay="499"/>
                                          </p:stCondLst>
                                        </p:cTn>
                                        <p:tgtEl>
                                          <p:spTgt spid="30"/>
                                        </p:tgtEl>
                                        <p:attrNameLst>
                                          <p:attrName>style.visibility</p:attrName>
                                        </p:attrNameLst>
                                      </p:cBhvr>
                                      <p:to>
                                        <p:strVal val="hidden"/>
                                      </p:to>
                                    </p:set>
                                  </p:childTnLst>
                                </p:cTn>
                              </p:par>
                            </p:childTnLst>
                          </p:cTn>
                        </p:par>
                        <p:par>
                          <p:cTn id="40" fill="hold" nodeType="afterGroup">
                            <p:stCondLst>
                              <p:cond delay="500"/>
                            </p:stCondLst>
                            <p:childTnLst>
                              <p:par>
                                <p:cTn id="41" presetID="37" presetClass="path" presetSubtype="0" accel="50000" decel="50000" fill="hold" grpId="1" nodeType="afterEffect">
                                  <p:stCondLst>
                                    <p:cond delay="0"/>
                                  </p:stCondLst>
                                  <p:childTnLst>
                                    <p:animMotion origin="layout" path="M -0.04804 0.00648 L 0.01303 -0.06366 C 0.02592 -0.07917 0.04519 -0.08704 0.06524 -0.08704 C 0.08829 -0.08704 0.10651 -0.07917 0.11954 -0.06366 L 0.18125 0.00648 " pathEditMode="relative" rAng="0" ptsTypes="AAAAA">
                                      <p:cBhvr>
                                        <p:cTn id="42" dur="1000" fill="hold"/>
                                        <p:tgtEl>
                                          <p:spTgt spid="57352"/>
                                        </p:tgtEl>
                                        <p:attrNameLst>
                                          <p:attrName>ppt_x</p:attrName>
                                          <p:attrName>ppt_y</p:attrName>
                                        </p:attrNameLst>
                                      </p:cBhvr>
                                      <p:rCtr x="11458" y="-4676"/>
                                    </p:animMotion>
                                  </p:childTnLst>
                                </p:cTn>
                              </p:par>
                            </p:childTnLst>
                          </p:cTn>
                        </p:par>
                        <p:par>
                          <p:cTn id="43" fill="hold" nodeType="afterGroup">
                            <p:stCondLst>
                              <p:cond delay="1500"/>
                            </p:stCondLst>
                            <p:childTnLst>
                              <p:par>
                                <p:cTn id="44" presetID="10" presetClass="entr" presetSubtype="0" fill="hold" nodeType="after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par>
                                <p:cTn id="47" presetID="10" presetClass="entr" presetSubtype="0" fill="hold" nodeType="with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fade">
                                      <p:cBhvr>
                                        <p:cTn id="49" dur="500"/>
                                        <p:tgtEl>
                                          <p:spTgt spid="38"/>
                                        </p:tgtEl>
                                      </p:cBhvr>
                                    </p:animEffect>
                                  </p:childTnLst>
                                </p:cTn>
                              </p:par>
                              <p:par>
                                <p:cTn id="50" presetID="10" presetClass="entr" presetSubtype="0" fill="hold" nodeType="withEffect">
                                  <p:stCondLst>
                                    <p:cond delay="0"/>
                                  </p:stCondLst>
                                  <p:childTnLst>
                                    <p:set>
                                      <p:cBhvr>
                                        <p:cTn id="51" dur="1" fill="hold">
                                          <p:stCondLst>
                                            <p:cond delay="0"/>
                                          </p:stCondLst>
                                        </p:cTn>
                                        <p:tgtEl>
                                          <p:spTgt spid="57345"/>
                                        </p:tgtEl>
                                        <p:attrNameLst>
                                          <p:attrName>style.visibility</p:attrName>
                                        </p:attrNameLst>
                                      </p:cBhvr>
                                      <p:to>
                                        <p:strVal val="visible"/>
                                      </p:to>
                                    </p:set>
                                    <p:animEffect transition="in" filter="fade">
                                      <p:cBhvr>
                                        <p:cTn id="52" dur="500"/>
                                        <p:tgtEl>
                                          <p:spTgt spid="573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P spid="30" grpId="0" uiExpand="1" animBg="1"/>
      <p:bldP spid="30" grpId="1" animBg="1"/>
      <p:bldP spid="34" grpId="0" animBg="1"/>
      <p:bldP spid="57351" grpId="0" uiExpand="1"/>
      <p:bldP spid="57351" grpId="1" uiExpand="1"/>
      <p:bldP spid="57352" grpId="0"/>
      <p:bldP spid="57352"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idx="1"/>
          </p:nvPr>
        </p:nvSpPr>
        <p:spPr>
          <a:xfrm>
            <a:off x="838200" y="1984016"/>
            <a:ext cx="3826768" cy="2304256"/>
          </a:xfrm>
        </p:spPr>
        <p:txBody>
          <a:bodyPr>
            <a:normAutofit fontScale="92500" lnSpcReduction="10000"/>
          </a:bodyPr>
          <a:lstStyle/>
          <a:p>
            <a:pPr marL="0" indent="0">
              <a:buNone/>
            </a:pPr>
            <a:r>
              <a:rPr lang="en-US" dirty="0"/>
              <a:t>root(ROOT-0, sleep-2)</a:t>
            </a:r>
            <a:endParaRPr lang="hu-HU" dirty="0"/>
          </a:p>
          <a:p>
            <a:pPr marL="0" indent="0">
              <a:buNone/>
            </a:pPr>
            <a:r>
              <a:rPr lang="en-US" dirty="0" err="1"/>
              <a:t>nsubj</a:t>
            </a:r>
            <a:r>
              <a:rPr lang="en-US" dirty="0"/>
              <a:t>(sleep-2, I-1)</a:t>
            </a:r>
            <a:endParaRPr lang="hu-HU" dirty="0"/>
          </a:p>
          <a:p>
            <a:pPr marL="0" indent="0">
              <a:buNone/>
            </a:pPr>
            <a:r>
              <a:rPr lang="en-US" dirty="0"/>
              <a:t>prep(sleep-2, in-3)</a:t>
            </a:r>
            <a:endParaRPr lang="hu-HU" dirty="0"/>
          </a:p>
          <a:p>
            <a:pPr marL="0" indent="0">
              <a:buNone/>
            </a:pPr>
            <a:r>
              <a:rPr lang="en-US" dirty="0" err="1"/>
              <a:t>pobj</a:t>
            </a:r>
            <a:r>
              <a:rPr lang="en-US" dirty="0"/>
              <a:t>(in-3, house-5)</a:t>
            </a:r>
            <a:endParaRPr lang="hu-HU" dirty="0"/>
          </a:p>
          <a:p>
            <a:pPr marL="0" indent="0">
              <a:buNone/>
            </a:pPr>
            <a:r>
              <a:rPr lang="en-US" dirty="0" err="1"/>
              <a:t>poss</a:t>
            </a:r>
            <a:r>
              <a:rPr lang="en-US" dirty="0"/>
              <a:t>(house-5, my-4)</a:t>
            </a:r>
            <a:endParaRPr lang="hu-HU" dirty="0"/>
          </a:p>
        </p:txBody>
      </p:sp>
      <p:sp>
        <p:nvSpPr>
          <p:cNvPr id="2" name="Dia számának helye 1"/>
          <p:cNvSpPr>
            <a:spLocks noGrp="1"/>
          </p:cNvSpPr>
          <p:nvPr>
            <p:ph type="sldNum" sz="quarter" idx="12"/>
          </p:nvPr>
        </p:nvSpPr>
        <p:spPr/>
        <p:txBody>
          <a:bodyPr/>
          <a:lstStyle/>
          <a:p>
            <a:fld id="{1A1129E3-C55D-47F6-9570-EF1B473CE3F9}" type="slidenum">
              <a:rPr lang="hu-HU" smtClean="0"/>
              <a:pPr/>
              <a:t>24</a:t>
            </a:fld>
            <a:endParaRPr lang="hu-HU"/>
          </a:p>
        </p:txBody>
      </p:sp>
      <p:sp>
        <p:nvSpPr>
          <p:cNvPr id="4" name="Cím 3"/>
          <p:cNvSpPr>
            <a:spLocks noGrp="1"/>
          </p:cNvSpPr>
          <p:nvPr>
            <p:ph type="title"/>
          </p:nvPr>
        </p:nvSpPr>
        <p:spPr/>
        <p:txBody>
          <a:bodyPr>
            <a:normAutofit/>
          </a:bodyPr>
          <a:lstStyle/>
          <a:p>
            <a:r>
              <a:rPr lang="hu-HU"/>
              <a:t>Példamondat függőségi elemzéssel</a:t>
            </a:r>
            <a:endParaRPr lang="hu-HU" dirty="0"/>
          </a:p>
        </p:txBody>
      </p:sp>
      <p:sp>
        <p:nvSpPr>
          <p:cNvPr id="10" name="Tartalom helye 4"/>
          <p:cNvSpPr txBox="1">
            <a:spLocks/>
          </p:cNvSpPr>
          <p:nvPr/>
        </p:nvSpPr>
        <p:spPr bwMode="auto">
          <a:xfrm>
            <a:off x="4124781" y="4434081"/>
            <a:ext cx="3942438" cy="648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hu-HU"/>
              <a:t>I sleep in my house .</a:t>
            </a:r>
            <a:endParaRPr lang="hu-HU" dirty="0"/>
          </a:p>
        </p:txBody>
      </p:sp>
      <p:sp>
        <p:nvSpPr>
          <p:cNvPr id="12" name="Tartalom helye 4"/>
          <p:cNvSpPr txBox="1">
            <a:spLocks/>
          </p:cNvSpPr>
          <p:nvPr/>
        </p:nvSpPr>
        <p:spPr bwMode="auto">
          <a:xfrm>
            <a:off x="2398334" y="5123574"/>
            <a:ext cx="1033373"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I</a:t>
            </a:r>
            <a:r>
              <a:rPr lang="en-US" sz="1900" dirty="0"/>
              <a:t>/PRP</a:t>
            </a:r>
            <a:endParaRPr lang="hu-HU" sz="1900" dirty="0"/>
          </a:p>
        </p:txBody>
      </p:sp>
      <p:sp>
        <p:nvSpPr>
          <p:cNvPr id="13" name="Tartalom helye 4"/>
          <p:cNvSpPr txBox="1">
            <a:spLocks/>
          </p:cNvSpPr>
          <p:nvPr/>
        </p:nvSpPr>
        <p:spPr bwMode="auto">
          <a:xfrm>
            <a:off x="3359696" y="5123574"/>
            <a:ext cx="17434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sleep</a:t>
            </a:r>
            <a:r>
              <a:rPr lang="en-US" sz="1900" dirty="0"/>
              <a:t>/VBP</a:t>
            </a:r>
            <a:endParaRPr lang="hu-HU" sz="1900" dirty="0"/>
          </a:p>
        </p:txBody>
      </p:sp>
      <p:sp>
        <p:nvSpPr>
          <p:cNvPr id="14" name="Tartalom helye 4"/>
          <p:cNvSpPr txBox="1">
            <a:spLocks/>
          </p:cNvSpPr>
          <p:nvPr/>
        </p:nvSpPr>
        <p:spPr bwMode="auto">
          <a:xfrm>
            <a:off x="5062630" y="5123574"/>
            <a:ext cx="1033373"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in</a:t>
            </a:r>
            <a:r>
              <a:rPr lang="en-US" sz="1900" dirty="0"/>
              <a:t>/IN</a:t>
            </a:r>
            <a:endParaRPr lang="hu-HU" sz="1900" dirty="0"/>
          </a:p>
        </p:txBody>
      </p:sp>
      <p:sp>
        <p:nvSpPr>
          <p:cNvPr id="15" name="Tartalom helye 4"/>
          <p:cNvSpPr txBox="1">
            <a:spLocks/>
          </p:cNvSpPr>
          <p:nvPr/>
        </p:nvSpPr>
        <p:spPr bwMode="auto">
          <a:xfrm>
            <a:off x="6023992" y="5012804"/>
            <a:ext cx="1764196"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my</a:t>
            </a:r>
            <a:r>
              <a:rPr lang="en-US" sz="1800" dirty="0"/>
              <a:t>/PRP</a:t>
            </a:r>
            <a:r>
              <a:rPr lang="hu-HU" sz="1800" dirty="0"/>
              <a:t>$</a:t>
            </a:r>
          </a:p>
        </p:txBody>
      </p:sp>
      <p:sp>
        <p:nvSpPr>
          <p:cNvPr id="16" name="Tartalom helye 4"/>
          <p:cNvSpPr txBox="1">
            <a:spLocks/>
          </p:cNvSpPr>
          <p:nvPr/>
        </p:nvSpPr>
        <p:spPr bwMode="auto">
          <a:xfrm>
            <a:off x="7720118" y="5006616"/>
            <a:ext cx="19082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house</a:t>
            </a:r>
            <a:r>
              <a:rPr lang="en-US" sz="1800" dirty="0"/>
              <a:t>/NN</a:t>
            </a:r>
            <a:endParaRPr lang="hu-HU" sz="1800" dirty="0"/>
          </a:p>
        </p:txBody>
      </p:sp>
      <p:sp>
        <p:nvSpPr>
          <p:cNvPr id="17" name="Tartalom helye 4"/>
          <p:cNvSpPr txBox="1">
            <a:spLocks/>
          </p:cNvSpPr>
          <p:nvPr/>
        </p:nvSpPr>
        <p:spPr bwMode="auto">
          <a:xfrm>
            <a:off x="9480376" y="5123574"/>
            <a:ext cx="72008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a:t>
            </a:r>
            <a:r>
              <a:rPr lang="en-US" sz="1900" dirty="0"/>
              <a:t>/.</a:t>
            </a:r>
            <a:endParaRPr lang="hu-HU" sz="1900" dirty="0"/>
          </a:p>
        </p:txBody>
      </p:sp>
      <p:sp>
        <p:nvSpPr>
          <p:cNvPr id="18" name="Szalagnyíl lefelé 17"/>
          <p:cNvSpPr/>
          <p:nvPr/>
        </p:nvSpPr>
        <p:spPr bwMode="auto">
          <a:xfrm>
            <a:off x="2722567" y="4365104"/>
            <a:ext cx="1942402" cy="647700"/>
          </a:xfrm>
          <a:prstGeom prst="curvedDownArrow">
            <a:avLst>
              <a:gd name="adj1" fmla="val 25000"/>
              <a:gd name="adj2" fmla="val 50000"/>
              <a:gd name="adj3" fmla="val 37450"/>
            </a:avLst>
          </a:prstGeom>
          <a:solidFill>
            <a:schemeClr val="tx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marL="742950" indent="-285750">
              <a:defRPr/>
            </a:pPr>
            <a:endParaRPr lang="hu-HU">
              <a:solidFill>
                <a:srgbClr val="003300"/>
              </a:solidFill>
            </a:endParaRPr>
          </a:p>
        </p:txBody>
      </p:sp>
    </p:spTree>
    <p:extLst>
      <p:ext uri="{BB962C8B-B14F-4D97-AF65-F5344CB8AC3E}">
        <p14:creationId xmlns:p14="http://schemas.microsoft.com/office/powerpoint/2010/main" val="106563900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500"/>
                                        <p:tgtEl>
                                          <p:spTgt spid="1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par>
                                <p:cTn id="23" presetID="10" presetClass="exit" presetSubtype="0" fill="hold" grpId="0"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fade">
                                      <p:cBhvr>
                                        <p:cTn id="30" dur="500"/>
                                        <p:tgtEl>
                                          <p:spTgt spid="5">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fade">
                                      <p:cBhvr>
                                        <p:cTn id="33" dur="500"/>
                                        <p:tgtEl>
                                          <p:spTgt spid="5">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Effect transition="in" filter="fade">
                                      <p:cBhvr>
                                        <p:cTn id="36" dur="500"/>
                                        <p:tgtEl>
                                          <p:spTgt spid="5">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
                                            <p:txEl>
                                              <p:pRg st="3" end="3"/>
                                            </p:txEl>
                                          </p:spTgt>
                                        </p:tgtEl>
                                        <p:attrNameLst>
                                          <p:attrName>style.visibility</p:attrName>
                                        </p:attrNameLst>
                                      </p:cBhvr>
                                      <p:to>
                                        <p:strVal val="visible"/>
                                      </p:to>
                                    </p:set>
                                    <p:animEffect transition="in" filter="fade">
                                      <p:cBhvr>
                                        <p:cTn id="39" dur="500"/>
                                        <p:tgtEl>
                                          <p:spTgt spid="5">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5">
                                            <p:txEl>
                                              <p:pRg st="4" end="4"/>
                                            </p:txEl>
                                          </p:spTgt>
                                        </p:tgtEl>
                                        <p:attrNameLst>
                                          <p:attrName>style.visibility</p:attrName>
                                        </p:attrNameLst>
                                      </p:cBhvr>
                                      <p:to>
                                        <p:strVal val="visible"/>
                                      </p:to>
                                    </p:set>
                                    <p:animEffect transition="in" filter="fade">
                                      <p:cBhvr>
                                        <p:cTn id="42" dur="500"/>
                                        <p:tgtEl>
                                          <p:spTgt spid="5">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mph" presetSubtype="2" fill="hold" nodeType="clickEffect">
                                  <p:stCondLst>
                                    <p:cond delay="0"/>
                                  </p:stCondLst>
                                  <p:childTnLst>
                                    <p:animClr clrSpc="rgb" dir="cw">
                                      <p:cBhvr override="childStyle">
                                        <p:cTn id="46" dur="500" fill="hold"/>
                                        <p:tgtEl>
                                          <p:spTgt spid="5">
                                            <p:txEl>
                                              <p:pRg st="1" end="1"/>
                                            </p:txEl>
                                          </p:spTgt>
                                        </p:tgtEl>
                                        <p:attrNameLst>
                                          <p:attrName>style.color</p:attrName>
                                        </p:attrNameLst>
                                      </p:cBhvr>
                                      <p:to>
                                        <a:srgbClr val="FF0000"/>
                                      </p:to>
                                    </p:animClr>
                                  </p:childTnLst>
                                </p:cTn>
                              </p:par>
                              <p:par>
                                <p:cTn id="47" presetID="10" presetClass="entr" presetSubtype="0" fill="hold" grpId="0"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37" presetClass="path" presetSubtype="0" accel="50000" decel="50000" fill="hold" grpId="1" nodeType="clickEffect">
                                  <p:stCondLst>
                                    <p:cond delay="0"/>
                                  </p:stCondLst>
                                  <p:childTnLst>
                                    <p:animMotion origin="layout" path="M 0.00703 -2.22222E-6 L 0.04076 -0.07801 C 0.04792 -0.09583 0.05873 -0.10486 0.06966 -0.10486 C 0.08242 -0.10486 0.09284 -0.09583 0.09974 -0.07801 L 0.13399 -2.22222E-6 " pathEditMode="relative" rAng="0" ptsTypes="AAAAA">
                                      <p:cBhvr>
                                        <p:cTn id="53" dur="1000" fill="hold"/>
                                        <p:tgtEl>
                                          <p:spTgt spid="12"/>
                                        </p:tgtEl>
                                        <p:attrNameLst>
                                          <p:attrName>ppt_x</p:attrName>
                                          <p:attrName>ppt_y</p:attrName>
                                        </p:attrNameLst>
                                      </p:cBhvr>
                                      <p:rCtr x="6341" y="-5255"/>
                                    </p:animMotion>
                                  </p:childTnLst>
                                </p:cTn>
                              </p:par>
                              <p:par>
                                <p:cTn id="54" presetID="37" presetClass="path" presetSubtype="0" accel="50000" decel="50000" fill="hold" grpId="1" nodeType="withEffect">
                                  <p:stCondLst>
                                    <p:cond delay="0"/>
                                  </p:stCondLst>
                                  <p:childTnLst>
                                    <p:animMotion origin="layout" path="M 1.11111E-6 -7.40741E-7 L -0.02743 0.00787 C -0.03299 0.00949 -0.04167 0.01042 -0.05035 0.01042 C -0.06059 0.01042 -0.06858 0.00949 -0.07431 0.00787 L -0.10087 -7.40741E-7 " pathEditMode="relative" rAng="0" ptsTypes="FffFF">
                                      <p:cBhvr>
                                        <p:cTn id="55" dur="1000" fill="hold"/>
                                        <p:tgtEl>
                                          <p:spTgt spid="13"/>
                                        </p:tgtEl>
                                        <p:attrNameLst>
                                          <p:attrName>ppt_x</p:attrName>
                                          <p:attrName>ppt_y</p:attrName>
                                        </p:attrNameLst>
                                      </p:cBhvr>
                                      <p:rCtr x="-5052" y="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0" grpId="0"/>
      <p:bldP spid="12" grpId="0"/>
      <p:bldP spid="12" grpId="1"/>
      <p:bldP spid="13" grpId="0"/>
      <p:bldP spid="13" grpId="1"/>
      <p:bldP spid="14" grpId="0"/>
      <p:bldP spid="15" grpId="0"/>
      <p:bldP spid="16" grpId="0"/>
      <p:bldP spid="17" grpId="0"/>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idx="1"/>
          </p:nvPr>
        </p:nvSpPr>
        <p:spPr>
          <a:xfrm>
            <a:off x="838200" y="2060848"/>
            <a:ext cx="3826768" cy="2304256"/>
          </a:xfrm>
        </p:spPr>
        <p:txBody>
          <a:bodyPr>
            <a:normAutofit fontScale="92500" lnSpcReduction="10000"/>
          </a:bodyPr>
          <a:lstStyle/>
          <a:p>
            <a:pPr marL="0" indent="0">
              <a:buNone/>
            </a:pPr>
            <a:r>
              <a:rPr lang="en-US" dirty="0"/>
              <a:t>root(ROOT-0, sleep-2)</a:t>
            </a:r>
            <a:endParaRPr lang="hu-HU" dirty="0"/>
          </a:p>
          <a:p>
            <a:pPr marL="0" indent="0">
              <a:buNone/>
            </a:pPr>
            <a:r>
              <a:rPr lang="en-US" dirty="0" err="1"/>
              <a:t>nsubj</a:t>
            </a:r>
            <a:r>
              <a:rPr lang="en-US" dirty="0"/>
              <a:t>(sleep-2, I-1)</a:t>
            </a:r>
            <a:endParaRPr lang="hu-HU" dirty="0"/>
          </a:p>
          <a:p>
            <a:pPr marL="0" indent="0">
              <a:buNone/>
            </a:pPr>
            <a:r>
              <a:rPr lang="en-US" dirty="0"/>
              <a:t>prep(sleep-2, in-3)</a:t>
            </a:r>
            <a:endParaRPr lang="hu-HU" dirty="0"/>
          </a:p>
          <a:p>
            <a:pPr marL="0" indent="0">
              <a:buNone/>
            </a:pPr>
            <a:r>
              <a:rPr lang="en-US" dirty="0" err="1"/>
              <a:t>pobj</a:t>
            </a:r>
            <a:r>
              <a:rPr lang="en-US" dirty="0"/>
              <a:t>(in-3, house-5)</a:t>
            </a:r>
            <a:endParaRPr lang="hu-HU" dirty="0"/>
          </a:p>
          <a:p>
            <a:pPr marL="0" indent="0">
              <a:buNone/>
            </a:pPr>
            <a:r>
              <a:rPr lang="en-US" dirty="0" err="1"/>
              <a:t>poss</a:t>
            </a:r>
            <a:r>
              <a:rPr lang="en-US" dirty="0"/>
              <a:t>(house-5, my-4)</a:t>
            </a:r>
            <a:endParaRPr lang="hu-HU" dirty="0"/>
          </a:p>
        </p:txBody>
      </p:sp>
      <p:sp>
        <p:nvSpPr>
          <p:cNvPr id="2" name="Dia számának helye 1"/>
          <p:cNvSpPr>
            <a:spLocks noGrp="1"/>
          </p:cNvSpPr>
          <p:nvPr>
            <p:ph type="sldNum" sz="quarter" idx="12"/>
          </p:nvPr>
        </p:nvSpPr>
        <p:spPr/>
        <p:txBody>
          <a:bodyPr/>
          <a:lstStyle/>
          <a:p>
            <a:fld id="{1A1129E3-C55D-47F6-9570-EF1B473CE3F9}" type="slidenum">
              <a:rPr lang="hu-HU" smtClean="0"/>
              <a:pPr/>
              <a:t>25</a:t>
            </a:fld>
            <a:endParaRPr lang="hu-HU"/>
          </a:p>
        </p:txBody>
      </p:sp>
      <p:sp>
        <p:nvSpPr>
          <p:cNvPr id="4" name="Cím 3"/>
          <p:cNvSpPr>
            <a:spLocks noGrp="1"/>
          </p:cNvSpPr>
          <p:nvPr>
            <p:ph type="title"/>
          </p:nvPr>
        </p:nvSpPr>
        <p:spPr/>
        <p:txBody>
          <a:bodyPr>
            <a:normAutofit/>
          </a:bodyPr>
          <a:lstStyle/>
          <a:p>
            <a:r>
              <a:rPr lang="hu-HU"/>
              <a:t>Példamondat függőségi elemzéssel</a:t>
            </a:r>
            <a:endParaRPr lang="hu-HU" dirty="0"/>
          </a:p>
        </p:txBody>
      </p:sp>
      <p:sp>
        <p:nvSpPr>
          <p:cNvPr id="12" name="Tartalom helye 4"/>
          <p:cNvSpPr txBox="1">
            <a:spLocks/>
          </p:cNvSpPr>
          <p:nvPr/>
        </p:nvSpPr>
        <p:spPr bwMode="auto">
          <a:xfrm>
            <a:off x="4079779" y="5123574"/>
            <a:ext cx="1033373"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I</a:t>
            </a:r>
            <a:r>
              <a:rPr lang="en-US" sz="1900" dirty="0"/>
              <a:t>/PRP</a:t>
            </a:r>
            <a:endParaRPr lang="hu-HU" sz="1900" dirty="0"/>
          </a:p>
        </p:txBody>
      </p:sp>
      <p:sp>
        <p:nvSpPr>
          <p:cNvPr id="13" name="Tartalom helye 4"/>
          <p:cNvSpPr txBox="1">
            <a:spLocks/>
          </p:cNvSpPr>
          <p:nvPr/>
        </p:nvSpPr>
        <p:spPr bwMode="auto">
          <a:xfrm>
            <a:off x="2495600" y="5123574"/>
            <a:ext cx="17434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sleep</a:t>
            </a:r>
            <a:r>
              <a:rPr lang="en-US" sz="1900" dirty="0"/>
              <a:t>/VBP</a:t>
            </a:r>
            <a:endParaRPr lang="hu-HU" sz="1900" dirty="0"/>
          </a:p>
        </p:txBody>
      </p:sp>
      <p:sp>
        <p:nvSpPr>
          <p:cNvPr id="14" name="Tartalom helye 4"/>
          <p:cNvSpPr txBox="1">
            <a:spLocks/>
          </p:cNvSpPr>
          <p:nvPr/>
        </p:nvSpPr>
        <p:spPr bwMode="auto">
          <a:xfrm>
            <a:off x="5062630" y="5123574"/>
            <a:ext cx="1033373"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in</a:t>
            </a:r>
            <a:r>
              <a:rPr lang="en-US" sz="1900" dirty="0"/>
              <a:t>/IN</a:t>
            </a:r>
            <a:endParaRPr lang="hu-HU" sz="1900" dirty="0"/>
          </a:p>
        </p:txBody>
      </p:sp>
      <p:sp>
        <p:nvSpPr>
          <p:cNvPr id="15" name="Tartalom helye 4"/>
          <p:cNvSpPr txBox="1">
            <a:spLocks/>
          </p:cNvSpPr>
          <p:nvPr/>
        </p:nvSpPr>
        <p:spPr bwMode="auto">
          <a:xfrm>
            <a:off x="6023992" y="5012804"/>
            <a:ext cx="1764196"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my</a:t>
            </a:r>
            <a:r>
              <a:rPr lang="en-US" sz="1800" dirty="0"/>
              <a:t>/PRP</a:t>
            </a:r>
            <a:r>
              <a:rPr lang="hu-HU" sz="1800" dirty="0"/>
              <a:t>$</a:t>
            </a:r>
          </a:p>
        </p:txBody>
      </p:sp>
      <p:sp>
        <p:nvSpPr>
          <p:cNvPr id="16" name="Tartalom helye 4"/>
          <p:cNvSpPr txBox="1">
            <a:spLocks/>
          </p:cNvSpPr>
          <p:nvPr/>
        </p:nvSpPr>
        <p:spPr bwMode="auto">
          <a:xfrm>
            <a:off x="7720118" y="5006616"/>
            <a:ext cx="19082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house</a:t>
            </a:r>
            <a:r>
              <a:rPr lang="en-US" sz="1800" dirty="0"/>
              <a:t>/NN</a:t>
            </a:r>
            <a:endParaRPr lang="hu-HU" sz="1800" dirty="0"/>
          </a:p>
        </p:txBody>
      </p:sp>
      <p:sp>
        <p:nvSpPr>
          <p:cNvPr id="17" name="Tartalom helye 4"/>
          <p:cNvSpPr txBox="1">
            <a:spLocks/>
          </p:cNvSpPr>
          <p:nvPr/>
        </p:nvSpPr>
        <p:spPr bwMode="auto">
          <a:xfrm>
            <a:off x="9480376" y="5123574"/>
            <a:ext cx="72008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a:t>
            </a:r>
            <a:r>
              <a:rPr lang="en-US" sz="1900" dirty="0"/>
              <a:t>/.</a:t>
            </a:r>
            <a:endParaRPr lang="hu-HU" sz="1900" dirty="0"/>
          </a:p>
        </p:txBody>
      </p:sp>
      <p:sp>
        <p:nvSpPr>
          <p:cNvPr id="18" name="Szalagnyíl lefelé 17"/>
          <p:cNvSpPr/>
          <p:nvPr/>
        </p:nvSpPr>
        <p:spPr bwMode="auto">
          <a:xfrm>
            <a:off x="6600056" y="4365104"/>
            <a:ext cx="2098972" cy="647700"/>
          </a:xfrm>
          <a:prstGeom prst="curvedDownArrow">
            <a:avLst>
              <a:gd name="adj1" fmla="val 25000"/>
              <a:gd name="adj2" fmla="val 50000"/>
              <a:gd name="adj3" fmla="val 37450"/>
            </a:avLst>
          </a:prstGeom>
          <a:solidFill>
            <a:schemeClr val="tx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marL="742950" indent="-285750">
              <a:defRPr/>
            </a:pPr>
            <a:endParaRPr lang="hu-HU">
              <a:solidFill>
                <a:srgbClr val="003300"/>
              </a:solidFill>
            </a:endParaRPr>
          </a:p>
        </p:txBody>
      </p:sp>
    </p:spTree>
    <p:extLst>
      <p:ext uri="{BB962C8B-B14F-4D97-AF65-F5344CB8AC3E}">
        <p14:creationId xmlns:p14="http://schemas.microsoft.com/office/powerpoint/2010/main" val="48857847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3" presetClass="emph" presetSubtype="2" fill="hold" nodeType="withEffect">
                                  <p:stCondLst>
                                    <p:cond delay="0"/>
                                  </p:stCondLst>
                                  <p:childTnLst>
                                    <p:animClr clrSpc="rgb" dir="cw">
                                      <p:cBhvr override="childStyle">
                                        <p:cTn id="9" dur="500" fill="hold"/>
                                        <p:tgtEl>
                                          <p:spTgt spid="5">
                                            <p:txEl>
                                              <p:pRg st="4" end="4"/>
                                            </p:txEl>
                                          </p:spTgt>
                                        </p:tgtEl>
                                        <p:attrNameLst>
                                          <p:attrName>style.color</p:attrName>
                                        </p:attrNameLst>
                                      </p:cBhvr>
                                      <p:to>
                                        <a:srgbClr val="FF0000"/>
                                      </p:to>
                                    </p:animClr>
                                  </p:childTnLst>
                                </p:cTn>
                              </p:par>
                            </p:childTnLst>
                          </p:cTn>
                        </p:par>
                      </p:childTnLst>
                    </p:cTn>
                  </p:par>
                  <p:par>
                    <p:cTn id="10" fill="hold">
                      <p:stCondLst>
                        <p:cond delay="indefinite"/>
                      </p:stCondLst>
                      <p:childTnLst>
                        <p:par>
                          <p:cTn id="11" fill="hold">
                            <p:stCondLst>
                              <p:cond delay="0"/>
                            </p:stCondLst>
                            <p:childTnLst>
                              <p:par>
                                <p:cTn id="12" presetID="37" presetClass="path" presetSubtype="0" accel="50000" decel="50000" fill="hold" grpId="0" nodeType="clickEffect">
                                  <p:stCondLst>
                                    <p:cond delay="0"/>
                                  </p:stCondLst>
                                  <p:childTnLst>
                                    <p:animMotion origin="layout" path="M 0.02227 0.00602 L 0.05417 -0.07199 C 0.06094 -0.08958 0.07096 -0.09884 0.08138 -0.09884 C 0.09336 -0.09884 0.103 -0.08958 0.10977 -0.07199 L 0.14193 0.00602 " pathEditMode="relative" rAng="0" ptsTypes="AAAAA">
                                      <p:cBhvr>
                                        <p:cTn id="13" dur="1000" fill="hold"/>
                                        <p:tgtEl>
                                          <p:spTgt spid="15"/>
                                        </p:tgtEl>
                                        <p:attrNameLst>
                                          <p:attrName>ppt_x</p:attrName>
                                          <p:attrName>ppt_y</p:attrName>
                                        </p:attrNameLst>
                                      </p:cBhvr>
                                      <p:rCtr x="5977" y="-5255"/>
                                    </p:animMotion>
                                  </p:childTnLst>
                                </p:cTn>
                              </p:par>
                              <p:par>
                                <p:cTn id="14" presetID="37" presetClass="path" presetSubtype="0" accel="50000" decel="50000" fill="hold" grpId="0" nodeType="withEffect">
                                  <p:stCondLst>
                                    <p:cond delay="0"/>
                                  </p:stCondLst>
                                  <p:childTnLst>
                                    <p:animMotion origin="layout" path="M 0.03724 -4.07407E-6 L -0.01367 0.00741 C -0.02422 0.00926 -0.03998 0.01019 -0.05651 0.01019 C -0.07539 0.01019 -0.0905 0.00926 -0.10117 0.00741 L -0.15169 -4.07407E-6 " pathEditMode="relative" rAng="0" ptsTypes="AAAAA">
                                      <p:cBhvr>
                                        <p:cTn id="15" dur="1000" fill="hold"/>
                                        <p:tgtEl>
                                          <p:spTgt spid="16"/>
                                        </p:tgtEl>
                                        <p:attrNameLst>
                                          <p:attrName>ppt_x</p:attrName>
                                          <p:attrName>ppt_y</p:attrName>
                                        </p:attrNameLst>
                                      </p:cBhvr>
                                      <p:rCtr x="-9453" y="5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artalom helye 4"/>
          <p:cNvSpPr>
            <a:spLocks noGrp="1"/>
          </p:cNvSpPr>
          <p:nvPr>
            <p:ph idx="1"/>
          </p:nvPr>
        </p:nvSpPr>
        <p:spPr>
          <a:xfrm>
            <a:off x="838200" y="1988840"/>
            <a:ext cx="3826768" cy="2304256"/>
          </a:xfrm>
        </p:spPr>
        <p:txBody>
          <a:bodyPr>
            <a:normAutofit fontScale="92500" lnSpcReduction="10000"/>
          </a:bodyPr>
          <a:lstStyle/>
          <a:p>
            <a:pPr marL="0" indent="0">
              <a:buNone/>
            </a:pPr>
            <a:r>
              <a:rPr lang="en-US" dirty="0"/>
              <a:t>root(ROOT-0, sleep-2)</a:t>
            </a:r>
            <a:endParaRPr lang="hu-HU" dirty="0"/>
          </a:p>
          <a:p>
            <a:pPr marL="0" indent="0">
              <a:buNone/>
            </a:pPr>
            <a:r>
              <a:rPr lang="en-US" dirty="0" err="1"/>
              <a:t>nsubj</a:t>
            </a:r>
            <a:r>
              <a:rPr lang="en-US" dirty="0"/>
              <a:t>(sleep-2, I-1)</a:t>
            </a:r>
            <a:endParaRPr lang="hu-HU" dirty="0"/>
          </a:p>
          <a:p>
            <a:pPr marL="0" indent="0">
              <a:buNone/>
            </a:pPr>
            <a:r>
              <a:rPr lang="en-US" dirty="0"/>
              <a:t>prep(sleep-2, in-3)</a:t>
            </a:r>
            <a:endParaRPr lang="hu-HU" dirty="0"/>
          </a:p>
          <a:p>
            <a:pPr marL="0" indent="0">
              <a:buNone/>
            </a:pPr>
            <a:r>
              <a:rPr lang="en-US" dirty="0" err="1"/>
              <a:t>pobj</a:t>
            </a:r>
            <a:r>
              <a:rPr lang="en-US" dirty="0"/>
              <a:t>(in-3, house-5)</a:t>
            </a:r>
            <a:endParaRPr lang="hu-HU" dirty="0"/>
          </a:p>
          <a:p>
            <a:pPr marL="0" indent="0">
              <a:buNone/>
            </a:pPr>
            <a:r>
              <a:rPr lang="en-US" dirty="0" err="1"/>
              <a:t>poss</a:t>
            </a:r>
            <a:r>
              <a:rPr lang="en-US" dirty="0"/>
              <a:t>(house-5, my-4)</a:t>
            </a:r>
            <a:endParaRPr lang="hu-HU" dirty="0"/>
          </a:p>
        </p:txBody>
      </p:sp>
      <p:sp>
        <p:nvSpPr>
          <p:cNvPr id="2" name="Dia számának helye 1"/>
          <p:cNvSpPr>
            <a:spLocks noGrp="1"/>
          </p:cNvSpPr>
          <p:nvPr>
            <p:ph type="sldNum" sz="quarter" idx="12"/>
          </p:nvPr>
        </p:nvSpPr>
        <p:spPr/>
        <p:txBody>
          <a:bodyPr/>
          <a:lstStyle/>
          <a:p>
            <a:fld id="{1A1129E3-C55D-47F6-9570-EF1B473CE3F9}" type="slidenum">
              <a:rPr lang="hu-HU" smtClean="0"/>
              <a:pPr/>
              <a:t>26</a:t>
            </a:fld>
            <a:endParaRPr lang="hu-HU"/>
          </a:p>
        </p:txBody>
      </p:sp>
      <p:sp>
        <p:nvSpPr>
          <p:cNvPr id="4" name="Cím 3"/>
          <p:cNvSpPr>
            <a:spLocks noGrp="1"/>
          </p:cNvSpPr>
          <p:nvPr>
            <p:ph type="title"/>
          </p:nvPr>
        </p:nvSpPr>
        <p:spPr/>
        <p:txBody>
          <a:bodyPr>
            <a:normAutofit/>
          </a:bodyPr>
          <a:lstStyle/>
          <a:p>
            <a:r>
              <a:rPr lang="hu-HU"/>
              <a:t>Példamondat függőségi elemzéssel</a:t>
            </a:r>
            <a:endParaRPr lang="hu-HU" dirty="0"/>
          </a:p>
        </p:txBody>
      </p:sp>
      <p:sp>
        <p:nvSpPr>
          <p:cNvPr id="12" name="Tartalom helye 4"/>
          <p:cNvSpPr txBox="1">
            <a:spLocks/>
          </p:cNvSpPr>
          <p:nvPr/>
        </p:nvSpPr>
        <p:spPr bwMode="auto">
          <a:xfrm>
            <a:off x="4054518" y="5051566"/>
            <a:ext cx="1033373"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I</a:t>
            </a:r>
            <a:r>
              <a:rPr lang="en-US" sz="1900" dirty="0"/>
              <a:t>/PRP</a:t>
            </a:r>
            <a:endParaRPr lang="hu-HU" sz="1900" dirty="0"/>
          </a:p>
        </p:txBody>
      </p:sp>
      <p:sp>
        <p:nvSpPr>
          <p:cNvPr id="13" name="Tartalom helye 4"/>
          <p:cNvSpPr txBox="1">
            <a:spLocks/>
          </p:cNvSpPr>
          <p:nvPr/>
        </p:nvSpPr>
        <p:spPr bwMode="auto">
          <a:xfrm>
            <a:off x="2408384" y="5051566"/>
            <a:ext cx="174340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sleep</a:t>
            </a:r>
            <a:r>
              <a:rPr lang="en-US" sz="1900" dirty="0"/>
              <a:t>/VBP</a:t>
            </a:r>
            <a:endParaRPr lang="hu-HU" sz="1900" dirty="0"/>
          </a:p>
        </p:txBody>
      </p:sp>
      <p:sp>
        <p:nvSpPr>
          <p:cNvPr id="14" name="Tartalom helye 4"/>
          <p:cNvSpPr txBox="1">
            <a:spLocks/>
          </p:cNvSpPr>
          <p:nvPr/>
        </p:nvSpPr>
        <p:spPr bwMode="auto">
          <a:xfrm>
            <a:off x="4990622" y="5051566"/>
            <a:ext cx="1033373"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in</a:t>
            </a:r>
            <a:r>
              <a:rPr lang="en-US" sz="1900" dirty="0"/>
              <a:t>/IN</a:t>
            </a:r>
            <a:endParaRPr lang="hu-HU" sz="1900" dirty="0"/>
          </a:p>
        </p:txBody>
      </p:sp>
      <p:sp>
        <p:nvSpPr>
          <p:cNvPr id="15" name="Tartalom helye 4"/>
          <p:cNvSpPr txBox="1">
            <a:spLocks/>
          </p:cNvSpPr>
          <p:nvPr/>
        </p:nvSpPr>
        <p:spPr bwMode="auto">
          <a:xfrm>
            <a:off x="7896200" y="4940796"/>
            <a:ext cx="1764196"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my</a:t>
            </a:r>
            <a:r>
              <a:rPr lang="en-US" sz="1800" dirty="0"/>
              <a:t>/PRP</a:t>
            </a:r>
            <a:r>
              <a:rPr lang="hu-HU" sz="1800" dirty="0"/>
              <a:t>$</a:t>
            </a:r>
          </a:p>
        </p:txBody>
      </p:sp>
      <p:sp>
        <p:nvSpPr>
          <p:cNvPr id="16" name="Tartalom helye 4"/>
          <p:cNvSpPr txBox="1">
            <a:spLocks/>
          </p:cNvSpPr>
          <p:nvPr/>
        </p:nvSpPr>
        <p:spPr bwMode="auto">
          <a:xfrm>
            <a:off x="6039635" y="4948798"/>
            <a:ext cx="1908212"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house</a:t>
            </a:r>
            <a:r>
              <a:rPr lang="en-US" sz="1800" dirty="0"/>
              <a:t>/NN</a:t>
            </a:r>
            <a:endParaRPr lang="hu-HU" sz="1800" dirty="0"/>
          </a:p>
        </p:txBody>
      </p:sp>
      <p:sp>
        <p:nvSpPr>
          <p:cNvPr id="17" name="Tartalom helye 4"/>
          <p:cNvSpPr txBox="1">
            <a:spLocks/>
          </p:cNvSpPr>
          <p:nvPr/>
        </p:nvSpPr>
        <p:spPr bwMode="auto">
          <a:xfrm>
            <a:off x="9408368" y="5051566"/>
            <a:ext cx="720080"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2500" lnSpcReduction="20000"/>
          </a:bodyPr>
          <a:lstStyle>
            <a:lvl1pPr marL="342900" indent="-342900" algn="l" rtl="0" fontAlgn="base">
              <a:spcBef>
                <a:spcPct val="20000"/>
              </a:spcBef>
              <a:spcAft>
                <a:spcPct val="0"/>
              </a:spcAft>
              <a:buChar char="•"/>
              <a:defRPr sz="3200">
                <a:solidFill>
                  <a:srgbClr val="003300"/>
                </a:solidFill>
                <a:latin typeface="+mn-lt"/>
                <a:ea typeface="+mn-ea"/>
                <a:cs typeface="+mn-cs"/>
              </a:defRPr>
            </a:lvl1pPr>
            <a:lvl2pPr marL="742950" indent="-285750" algn="l" rtl="0" fontAlgn="base">
              <a:spcBef>
                <a:spcPct val="20000"/>
              </a:spcBef>
              <a:spcAft>
                <a:spcPct val="0"/>
              </a:spcAft>
              <a:buChar char="–"/>
              <a:defRPr sz="2800">
                <a:solidFill>
                  <a:srgbClr val="363C58"/>
                </a:solidFill>
                <a:latin typeface="+mn-lt"/>
              </a:defRPr>
            </a:lvl2pPr>
            <a:lvl3pPr marL="1143000" indent="-228600" algn="l" rtl="0" fontAlgn="base">
              <a:spcBef>
                <a:spcPct val="20000"/>
              </a:spcBef>
              <a:spcAft>
                <a:spcPct val="0"/>
              </a:spcAft>
              <a:buChar char="•"/>
              <a:defRPr sz="2400">
                <a:solidFill>
                  <a:srgbClr val="003300"/>
                </a:solidFill>
                <a:latin typeface="+mn-lt"/>
              </a:defRPr>
            </a:lvl3pPr>
            <a:lvl4pPr marL="1600200" indent="-228600" algn="l" rtl="0" fontAlgn="base">
              <a:spcBef>
                <a:spcPct val="20000"/>
              </a:spcBef>
              <a:spcAft>
                <a:spcPct val="0"/>
              </a:spcAft>
              <a:buChar char="–"/>
              <a:defRPr sz="2000">
                <a:solidFill>
                  <a:srgbClr val="003300"/>
                </a:solidFill>
                <a:latin typeface="+mn-lt"/>
              </a:defRPr>
            </a:lvl4pPr>
            <a:lvl5pPr marL="2057400" indent="-228600" algn="l" rtl="0" fontAlgn="base">
              <a:spcBef>
                <a:spcPct val="20000"/>
              </a:spcBef>
              <a:spcAft>
                <a:spcPct val="0"/>
              </a:spcAft>
              <a:buChar char="»"/>
              <a:defRPr sz="2000">
                <a:solidFill>
                  <a:srgbClr val="003300"/>
                </a:solidFill>
                <a:latin typeface="+mn-lt"/>
              </a:defRPr>
            </a:lvl5pPr>
            <a:lvl6pPr marL="2514600" indent="-228600" algn="l" rtl="0" eaLnBrk="1" fontAlgn="base" hangingPunct="1">
              <a:spcBef>
                <a:spcPct val="20000"/>
              </a:spcBef>
              <a:spcAft>
                <a:spcPct val="0"/>
              </a:spcAft>
              <a:buChar char="»"/>
              <a:defRPr sz="2000">
                <a:solidFill>
                  <a:srgbClr val="003300"/>
                </a:solidFill>
                <a:latin typeface="+mn-lt"/>
              </a:defRPr>
            </a:lvl6pPr>
            <a:lvl7pPr marL="2971800" indent="-228600" algn="l" rtl="0" eaLnBrk="1" fontAlgn="base" hangingPunct="1">
              <a:spcBef>
                <a:spcPct val="20000"/>
              </a:spcBef>
              <a:spcAft>
                <a:spcPct val="0"/>
              </a:spcAft>
              <a:buChar char="»"/>
              <a:defRPr sz="2000">
                <a:solidFill>
                  <a:srgbClr val="003300"/>
                </a:solidFill>
                <a:latin typeface="+mn-lt"/>
              </a:defRPr>
            </a:lvl7pPr>
            <a:lvl8pPr marL="3429000" indent="-228600" algn="l" rtl="0" eaLnBrk="1" fontAlgn="base" hangingPunct="1">
              <a:spcBef>
                <a:spcPct val="20000"/>
              </a:spcBef>
              <a:spcAft>
                <a:spcPct val="0"/>
              </a:spcAft>
              <a:buChar char="»"/>
              <a:defRPr sz="2000">
                <a:solidFill>
                  <a:srgbClr val="003300"/>
                </a:solidFill>
                <a:latin typeface="+mn-lt"/>
              </a:defRPr>
            </a:lvl8pPr>
            <a:lvl9pPr marL="3886200" indent="-228600" algn="l" rtl="0" eaLnBrk="1" fontAlgn="base" hangingPunct="1">
              <a:spcBef>
                <a:spcPct val="20000"/>
              </a:spcBef>
              <a:spcAft>
                <a:spcPct val="0"/>
              </a:spcAft>
              <a:buChar char="»"/>
              <a:defRPr sz="2000">
                <a:solidFill>
                  <a:srgbClr val="003300"/>
                </a:solidFill>
                <a:latin typeface="+mn-lt"/>
              </a:defRPr>
            </a:lvl9pPr>
          </a:lstStyle>
          <a:p>
            <a:pPr marL="0" indent="0">
              <a:buNone/>
            </a:pPr>
            <a:r>
              <a:rPr lang="en-US" sz="2800" dirty="0"/>
              <a:t>.</a:t>
            </a:r>
            <a:r>
              <a:rPr lang="en-US" sz="1900" dirty="0"/>
              <a:t>/.</a:t>
            </a:r>
            <a:endParaRPr lang="hu-HU" sz="1900" dirty="0"/>
          </a:p>
        </p:txBody>
      </p:sp>
      <p:sp>
        <p:nvSpPr>
          <p:cNvPr id="18" name="Szalagnyíl lefelé 17"/>
          <p:cNvSpPr/>
          <p:nvPr/>
        </p:nvSpPr>
        <p:spPr bwMode="auto">
          <a:xfrm>
            <a:off x="5375920" y="4293096"/>
            <a:ext cx="3514080" cy="655702"/>
          </a:xfrm>
          <a:prstGeom prst="curvedDownArrow">
            <a:avLst>
              <a:gd name="adj1" fmla="val 25000"/>
              <a:gd name="adj2" fmla="val 50000"/>
              <a:gd name="adj3" fmla="val 37450"/>
            </a:avLst>
          </a:prstGeom>
          <a:solidFill>
            <a:schemeClr val="tx1"/>
          </a:solidFill>
          <a:ln>
            <a:headEnd type="none" w="med" len="med"/>
            <a:tailEnd type="none" w="med" len="med"/>
          </a:ln>
        </p:spPr>
        <p:style>
          <a:lnRef idx="2">
            <a:schemeClr val="dk1"/>
          </a:lnRef>
          <a:fillRef idx="1">
            <a:schemeClr val="lt1"/>
          </a:fillRef>
          <a:effectRef idx="0">
            <a:schemeClr val="dk1"/>
          </a:effectRef>
          <a:fontRef idx="minor">
            <a:schemeClr val="dk1"/>
          </a:fontRef>
        </p:style>
        <p:txBody>
          <a:bodyPr wrap="none" anchor="ctr"/>
          <a:lstStyle/>
          <a:p>
            <a:pPr marL="742950" indent="-285750">
              <a:defRPr/>
            </a:pPr>
            <a:endParaRPr lang="hu-HU">
              <a:solidFill>
                <a:srgbClr val="003300"/>
              </a:solidFill>
            </a:endParaRPr>
          </a:p>
        </p:txBody>
      </p:sp>
    </p:spTree>
    <p:extLst>
      <p:ext uri="{BB962C8B-B14F-4D97-AF65-F5344CB8AC3E}">
        <p14:creationId xmlns:p14="http://schemas.microsoft.com/office/powerpoint/2010/main" val="33463638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par>
                                <p:cTn id="8" presetID="3" presetClass="emph" presetSubtype="2" fill="hold" nodeType="withEffect">
                                  <p:stCondLst>
                                    <p:cond delay="0"/>
                                  </p:stCondLst>
                                  <p:childTnLst>
                                    <p:animClr clrSpc="rgb" dir="cw">
                                      <p:cBhvr override="childStyle">
                                        <p:cTn id="9" dur="500" fill="hold"/>
                                        <p:tgtEl>
                                          <p:spTgt spid="5">
                                            <p:txEl>
                                              <p:pRg st="3" end="3"/>
                                            </p:txEl>
                                          </p:spTgt>
                                        </p:tgtEl>
                                        <p:attrNameLst>
                                          <p:attrName>style.color</p:attrName>
                                        </p:attrNameLst>
                                      </p:cBhvr>
                                      <p:to>
                                        <a:srgbClr val="FF0000"/>
                                      </p:to>
                                    </p:animClr>
                                  </p:childTnLst>
                                </p:cTn>
                              </p:par>
                            </p:childTnLst>
                          </p:cTn>
                        </p:par>
                      </p:childTnLst>
                    </p:cTn>
                  </p:par>
                  <p:par>
                    <p:cTn id="10" fill="hold">
                      <p:stCondLst>
                        <p:cond delay="indefinite"/>
                      </p:stCondLst>
                      <p:childTnLst>
                        <p:par>
                          <p:cTn id="11" fill="hold">
                            <p:stCondLst>
                              <p:cond delay="0"/>
                            </p:stCondLst>
                            <p:childTnLst>
                              <p:par>
                                <p:cTn id="12" presetID="37" presetClass="path" presetSubtype="0" accel="50000" decel="50000" fill="hold" grpId="0" nodeType="clickEffect">
                                  <p:stCondLst>
                                    <p:cond delay="0"/>
                                  </p:stCondLst>
                                  <p:childTnLst>
                                    <p:animMotion origin="layout" path="M -4.79167E-6 -3.33333E-6 L -0.02955 0.0176 C -0.0358 0.02107 -0.04492 0.02454 -0.05455 0.02454 C -0.06549 0.02454 -0.07421 0.02107 -0.08046 0.0176 L -0.1095 -3.33333E-6 " pathEditMode="relative" rAng="0" ptsTypes="AAAAA">
                                      <p:cBhvr>
                                        <p:cTn id="13" dur="1000" fill="hold"/>
                                        <p:tgtEl>
                                          <p:spTgt spid="15"/>
                                        </p:tgtEl>
                                        <p:attrNameLst>
                                          <p:attrName>ppt_x</p:attrName>
                                          <p:attrName>ppt_y</p:attrName>
                                        </p:attrNameLst>
                                      </p:cBhvr>
                                      <p:rCtr x="-5482" y="1227"/>
                                    </p:animMotion>
                                  </p:childTnLst>
                                </p:cTn>
                              </p:par>
                              <p:par>
                                <p:cTn id="14" presetID="37" presetClass="path" presetSubtype="0" accel="50000" decel="50000" fill="hold" grpId="0" nodeType="withEffect">
                                  <p:stCondLst>
                                    <p:cond delay="0"/>
                                  </p:stCondLst>
                                  <p:childTnLst>
                                    <p:animMotion origin="layout" path="M 0.01055 -0.00116 L -0.01237 0.00347 C -0.01719 0.00463 -0.02435 0.00555 -0.03177 0.00555 C -0.0401 0.00555 -0.047 0.00463 -0.05169 0.00347 L -0.07422 -0.00116 " pathEditMode="relative" rAng="0" ptsTypes="AAAAA">
                                      <p:cBhvr>
                                        <p:cTn id="15" dur="1000" fill="hold"/>
                                        <p:tgtEl>
                                          <p:spTgt spid="16"/>
                                        </p:tgtEl>
                                        <p:attrNameLst>
                                          <p:attrName>ppt_x</p:attrName>
                                          <p:attrName>ppt_y</p:attrName>
                                        </p:attrNameLst>
                                      </p:cBhvr>
                                      <p:rCtr x="-4245" y="324"/>
                                    </p:animMotion>
                                  </p:childTnLst>
                                </p:cTn>
                              </p:par>
                              <p:par>
                                <p:cTn id="16" presetID="37" presetClass="path" presetSubtype="0" accel="50000" decel="50000" fill="hold" grpId="0" nodeType="withEffect">
                                  <p:stCondLst>
                                    <p:cond delay="0"/>
                                  </p:stCondLst>
                                  <p:childTnLst>
                                    <p:animMotion origin="layout" path="M -2.70833E-6 0.00185 L 0.07045 0.04513 C 0.08516 0.05486 0.10742 0.06018 0.1306 0.06018 C 0.1569 0.06018 0.17813 0.05486 0.19271 0.04513 L 0.2638 0.00185 " pathEditMode="relative" rAng="0" ptsTypes="AAAAA">
                                      <p:cBhvr>
                                        <p:cTn id="17" dur="1000" fill="hold"/>
                                        <p:tgtEl>
                                          <p:spTgt spid="14"/>
                                        </p:tgtEl>
                                        <p:attrNameLst>
                                          <p:attrName>ppt_x</p:attrName>
                                          <p:attrName>ppt_y</p:attrName>
                                        </p:attrNameLst>
                                      </p:cBhvr>
                                      <p:rCtr x="13190" y="2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5"/>
          <p:cNvPicPr>
            <a:picLocks noGrp="1" noChangeAspect="1"/>
          </p:cNvPicPr>
          <p:nvPr>
            <p:ph idx="1"/>
          </p:nvPr>
        </p:nvPicPr>
        <p:blipFill rotWithShape="1">
          <a:blip r:embed="rId3">
            <a:extLst>
              <a:ext uri="{28A0092B-C50C-407E-A947-70E740481C1C}">
                <a14:useLocalDpi xmlns:a14="http://schemas.microsoft.com/office/drawing/2010/main" val="0"/>
              </a:ext>
            </a:extLst>
          </a:blip>
          <a:srcRect l="1788" t="9015" r="2053" b="9095"/>
          <a:stretch/>
        </p:blipFill>
        <p:spPr>
          <a:xfrm>
            <a:off x="2133600" y="1839686"/>
            <a:ext cx="7903030" cy="4516664"/>
          </a:xfrm>
        </p:spPr>
      </p:pic>
      <p:sp>
        <p:nvSpPr>
          <p:cNvPr id="3" name="Dia számának helye 2"/>
          <p:cNvSpPr>
            <a:spLocks noGrp="1"/>
          </p:cNvSpPr>
          <p:nvPr>
            <p:ph type="sldNum" sz="quarter" idx="12"/>
          </p:nvPr>
        </p:nvSpPr>
        <p:spPr/>
        <p:txBody>
          <a:bodyPr/>
          <a:lstStyle/>
          <a:p>
            <a:fld id="{1A1129E3-C55D-47F6-9570-EF1B473CE3F9}" type="slidenum">
              <a:rPr lang="hu-HU" smtClean="0"/>
              <a:pPr/>
              <a:t>27</a:t>
            </a:fld>
            <a:endParaRPr lang="hu-HU"/>
          </a:p>
        </p:txBody>
      </p:sp>
      <p:sp>
        <p:nvSpPr>
          <p:cNvPr id="2" name="Cím 1"/>
          <p:cNvSpPr>
            <a:spLocks noGrp="1"/>
          </p:cNvSpPr>
          <p:nvPr>
            <p:ph type="title"/>
          </p:nvPr>
        </p:nvSpPr>
        <p:spPr/>
        <p:txBody>
          <a:bodyPr/>
          <a:lstStyle/>
          <a:p>
            <a:r>
              <a:rPr lang="hu-HU"/>
              <a:t>Passzív szerkezet</a:t>
            </a:r>
            <a:endParaRPr lang="hu-HU" dirty="0"/>
          </a:p>
        </p:txBody>
      </p:sp>
    </p:spTree>
    <p:extLst>
      <p:ext uri="{BB962C8B-B14F-4D97-AF65-F5344CB8AC3E}">
        <p14:creationId xmlns:p14="http://schemas.microsoft.com/office/powerpoint/2010/main" val="3516666578"/>
      </p:ext>
    </p:extLst>
  </p:cSld>
  <p:clrMapOvr>
    <a:masterClrMapping/>
  </p:clrMapOvr>
  <p:transition spd="slow">
    <p:push/>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rtalom helye 7"/>
          <p:cNvGraphicFramePr>
            <a:graphicFrameLocks noGrp="1"/>
          </p:cNvGraphicFramePr>
          <p:nvPr>
            <p:ph idx="1"/>
            <p:extLst>
              <p:ext uri="{D42A27DB-BD31-4B8C-83A1-F6EECF244321}">
                <p14:modId xmlns:p14="http://schemas.microsoft.com/office/powerpoint/2010/main" val="2430233573"/>
              </p:ext>
            </p:extLst>
          </p:nvPr>
        </p:nvGraphicFramePr>
        <p:xfrm>
          <a:off x="326571" y="2348880"/>
          <a:ext cx="11440886" cy="866395"/>
        </p:xfrm>
        <a:graphic>
          <a:graphicData uri="http://schemas.openxmlformats.org/drawingml/2006/table">
            <a:tbl>
              <a:tblPr firstRow="1" firstCol="1" bandRow="1"/>
              <a:tblGrid>
                <a:gridCol w="11440886">
                  <a:extLst>
                    <a:ext uri="{9D8B030D-6E8A-4147-A177-3AD203B41FA5}">
                      <a16:colId xmlns:a16="http://schemas.microsoft.com/office/drawing/2014/main" xmlns="" val="20000"/>
                    </a:ext>
                  </a:extLst>
                </a:gridCol>
              </a:tblGrid>
              <a:tr h="250317">
                <a:tc>
                  <a:txBody>
                    <a:bodyPr/>
                    <a:lstStyle/>
                    <a:p>
                      <a:pPr algn="just">
                        <a:spcAft>
                          <a:spcPts val="0"/>
                        </a:spcAft>
                      </a:pPr>
                      <a:r>
                        <a:rPr lang="hu-HU" sz="2400">
                          <a:effectLst/>
                          <a:latin typeface="Times New Roman"/>
                          <a:ea typeface="Times New Roman"/>
                          <a:cs typeface="Times New Roman"/>
                        </a:rPr>
                        <a:t>I like to see </a:t>
                      </a:r>
                      <a:r>
                        <a:rPr lang="hu-HU" sz="2400">
                          <a:solidFill>
                            <a:srgbClr val="0070C0"/>
                          </a:solidFill>
                          <a:effectLst/>
                          <a:latin typeface="Times New Roman"/>
                          <a:ea typeface="Times New Roman"/>
                          <a:cs typeface="Times New Roman"/>
                        </a:rPr>
                        <a:t>the sons of </a:t>
                      </a:r>
                      <a:r>
                        <a:rPr lang="hu-HU" sz="2400">
                          <a:solidFill>
                            <a:srgbClr val="FF0000"/>
                          </a:solidFill>
                          <a:effectLst/>
                          <a:latin typeface="Times New Roman"/>
                          <a:ea typeface="Times New Roman"/>
                          <a:cs typeface="Times New Roman"/>
                        </a:rPr>
                        <a:t>the merchants</a:t>
                      </a:r>
                      <a:r>
                        <a:rPr lang="hu-HU" sz="2400" dirty="0">
                          <a:effectLst/>
                          <a:latin typeface="Times New Roman"/>
                          <a:ea typeface="Times New Roman"/>
                          <a:cs typeface="Times New Roman"/>
                        </a:rPr>
                        <a:t>.</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10000"/>
                  </a:ext>
                </a:extLst>
              </a:tr>
              <a:tr h="500635">
                <a:tc>
                  <a:txBody>
                    <a:bodyPr/>
                    <a:lstStyle/>
                    <a:p>
                      <a:pPr algn="just">
                        <a:spcAft>
                          <a:spcPts val="0"/>
                        </a:spcAft>
                      </a:pPr>
                      <a:r>
                        <a:rPr lang="hu-HU" sz="2400" dirty="0">
                          <a:effectLst/>
                          <a:latin typeface="Times New Roman"/>
                          <a:ea typeface="Times New Roman"/>
                          <a:cs typeface="Times New Roman"/>
                        </a:rPr>
                        <a:t>like/VBP_I/PRP </a:t>
                      </a:r>
                      <a:r>
                        <a:rPr lang="hu-HU" sz="2400" dirty="0" err="1">
                          <a:effectLst/>
                          <a:latin typeface="Times New Roman"/>
                          <a:ea typeface="Times New Roman"/>
                          <a:cs typeface="Times New Roman"/>
                        </a:rPr>
                        <a:t>see</a:t>
                      </a:r>
                      <a:r>
                        <a:rPr lang="hu-HU" sz="2400" dirty="0">
                          <a:effectLst/>
                          <a:latin typeface="Times New Roman"/>
                          <a:ea typeface="Times New Roman"/>
                          <a:cs typeface="Times New Roman"/>
                        </a:rPr>
                        <a:t>/</a:t>
                      </a:r>
                      <a:r>
                        <a:rPr lang="hu-HU" sz="2400" dirty="0" err="1">
                          <a:effectLst/>
                          <a:latin typeface="Times New Roman"/>
                          <a:ea typeface="Times New Roman"/>
                          <a:cs typeface="Times New Roman"/>
                        </a:rPr>
                        <a:t>VB_to</a:t>
                      </a:r>
                      <a:r>
                        <a:rPr lang="hu-HU" sz="2400" dirty="0">
                          <a:effectLst/>
                          <a:latin typeface="Times New Roman"/>
                          <a:ea typeface="Times New Roman"/>
                          <a:cs typeface="Times New Roman"/>
                        </a:rPr>
                        <a:t>/TO </a:t>
                      </a:r>
                      <a:r>
                        <a:rPr lang="hu-HU" sz="2400" dirty="0" err="1">
                          <a:solidFill>
                            <a:srgbClr val="0070C0"/>
                          </a:solidFill>
                          <a:effectLst/>
                          <a:latin typeface="Times New Roman"/>
                          <a:ea typeface="Times New Roman"/>
                          <a:cs typeface="Times New Roman"/>
                        </a:rPr>
                        <a:t>the</a:t>
                      </a:r>
                      <a:r>
                        <a:rPr lang="hu-HU" sz="2400" dirty="0">
                          <a:solidFill>
                            <a:srgbClr val="0070C0"/>
                          </a:solidFill>
                          <a:effectLst/>
                          <a:latin typeface="Times New Roman"/>
                          <a:ea typeface="Times New Roman"/>
                          <a:cs typeface="Times New Roman"/>
                        </a:rPr>
                        <a:t>/DT </a:t>
                      </a:r>
                      <a:r>
                        <a:rPr lang="hu-HU" sz="2400" dirty="0" err="1">
                          <a:solidFill>
                            <a:srgbClr val="FF0000"/>
                          </a:solidFill>
                          <a:effectLst/>
                          <a:latin typeface="Times New Roman"/>
                          <a:ea typeface="Times New Roman"/>
                          <a:cs typeface="Times New Roman"/>
                        </a:rPr>
                        <a:t>merchant</a:t>
                      </a:r>
                      <a:r>
                        <a:rPr lang="hu-HU" sz="2400" dirty="0">
                          <a:solidFill>
                            <a:srgbClr val="FF0000"/>
                          </a:solidFill>
                          <a:effectLst/>
                          <a:latin typeface="Times New Roman"/>
                          <a:ea typeface="Times New Roman"/>
                          <a:cs typeface="Times New Roman"/>
                        </a:rPr>
                        <a:t>/NN </a:t>
                      </a:r>
                      <a:r>
                        <a:rPr lang="hu-HU" sz="2400" dirty="0" err="1">
                          <a:solidFill>
                            <a:srgbClr val="0070C0"/>
                          </a:solidFill>
                          <a:effectLst/>
                          <a:latin typeface="Times New Roman"/>
                          <a:ea typeface="Times New Roman"/>
                          <a:cs typeface="Times New Roman"/>
                        </a:rPr>
                        <a:t>sons</a:t>
                      </a:r>
                      <a:r>
                        <a:rPr lang="hu-HU" sz="2400" dirty="0">
                          <a:solidFill>
                            <a:srgbClr val="0070C0"/>
                          </a:solidFill>
                          <a:effectLst/>
                          <a:latin typeface="Times New Roman"/>
                          <a:ea typeface="Times New Roman"/>
                          <a:cs typeface="Times New Roman"/>
                        </a:rPr>
                        <a:t>/</a:t>
                      </a:r>
                      <a:r>
                        <a:rPr lang="hu-HU" sz="2400" dirty="0" err="1">
                          <a:solidFill>
                            <a:srgbClr val="0070C0"/>
                          </a:solidFill>
                          <a:effectLst/>
                          <a:latin typeface="Times New Roman"/>
                          <a:ea typeface="Times New Roman"/>
                          <a:cs typeface="Times New Roman"/>
                        </a:rPr>
                        <a:t>NNS_of</a:t>
                      </a:r>
                      <a:r>
                        <a:rPr lang="hu-HU" sz="2400" dirty="0">
                          <a:solidFill>
                            <a:srgbClr val="0070C0"/>
                          </a:solidFill>
                          <a:effectLst/>
                          <a:latin typeface="Times New Roman"/>
                          <a:ea typeface="Times New Roman"/>
                          <a:cs typeface="Times New Roman"/>
                        </a:rPr>
                        <a:t>/</a:t>
                      </a:r>
                      <a:r>
                        <a:rPr lang="hu-HU" sz="2400" dirty="0" err="1">
                          <a:solidFill>
                            <a:srgbClr val="0070C0"/>
                          </a:solidFill>
                          <a:effectLst/>
                          <a:latin typeface="Times New Roman"/>
                          <a:ea typeface="Times New Roman"/>
                          <a:cs typeface="Times New Roman"/>
                        </a:rPr>
                        <a:t>IN</a:t>
                      </a:r>
                      <a:r>
                        <a:rPr lang="hu-HU" sz="2400" dirty="0" err="1">
                          <a:effectLst/>
                          <a:latin typeface="Times New Roman"/>
                          <a:ea typeface="Times New Roman"/>
                          <a:cs typeface="Times New Roman"/>
                        </a:rPr>
                        <a:t>_acc</a:t>
                      </a:r>
                      <a:r>
                        <a:rPr lang="hu-HU" sz="2400" dirty="0">
                          <a:effectLst/>
                          <a:latin typeface="Times New Roman"/>
                          <a:ea typeface="Times New Roman"/>
                          <a:cs typeface="Times New Roman"/>
                        </a:rPr>
                        <a:t>/ACC ./.</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10001"/>
                  </a:ext>
                </a:extLst>
              </a:tr>
            </a:tbl>
          </a:graphicData>
        </a:graphic>
      </p:graphicFrame>
      <p:sp>
        <p:nvSpPr>
          <p:cNvPr id="3" name="Dia számának helye 2"/>
          <p:cNvSpPr>
            <a:spLocks noGrp="1"/>
          </p:cNvSpPr>
          <p:nvPr>
            <p:ph type="sldNum" sz="quarter" idx="12"/>
          </p:nvPr>
        </p:nvSpPr>
        <p:spPr/>
        <p:txBody>
          <a:bodyPr/>
          <a:lstStyle/>
          <a:p>
            <a:fld id="{1A1129E3-C55D-47F6-9570-EF1B473CE3F9}" type="slidenum">
              <a:rPr lang="hu-HU" smtClean="0"/>
              <a:pPr/>
              <a:t>28</a:t>
            </a:fld>
            <a:endParaRPr lang="hu-HU"/>
          </a:p>
        </p:txBody>
      </p:sp>
      <p:sp>
        <p:nvSpPr>
          <p:cNvPr id="2" name="Cím 1"/>
          <p:cNvSpPr>
            <a:spLocks noGrp="1"/>
          </p:cNvSpPr>
          <p:nvPr>
            <p:ph type="title"/>
          </p:nvPr>
        </p:nvSpPr>
        <p:spPr/>
        <p:txBody>
          <a:bodyPr/>
          <a:lstStyle/>
          <a:p>
            <a:r>
              <a:rPr lang="hu-HU"/>
              <a:t>Birtokos szerkezet</a:t>
            </a:r>
            <a:endParaRPr lang="hu-HU" dirty="0"/>
          </a:p>
        </p:txBody>
      </p:sp>
      <p:graphicFrame>
        <p:nvGraphicFramePr>
          <p:cNvPr id="9" name="Táblázat 8"/>
          <p:cNvGraphicFramePr>
            <a:graphicFrameLocks noGrp="1"/>
          </p:cNvGraphicFramePr>
          <p:nvPr>
            <p:extLst>
              <p:ext uri="{D42A27DB-BD31-4B8C-83A1-F6EECF244321}">
                <p14:modId xmlns:p14="http://schemas.microsoft.com/office/powerpoint/2010/main" val="3408946946"/>
              </p:ext>
            </p:extLst>
          </p:nvPr>
        </p:nvGraphicFramePr>
        <p:xfrm>
          <a:off x="326571" y="4437112"/>
          <a:ext cx="11440886" cy="1224136"/>
        </p:xfrm>
        <a:graphic>
          <a:graphicData uri="http://schemas.openxmlformats.org/drawingml/2006/table">
            <a:tbl>
              <a:tblPr firstRow="1" firstCol="1" bandRow="1"/>
              <a:tblGrid>
                <a:gridCol w="11440886">
                  <a:extLst>
                    <a:ext uri="{9D8B030D-6E8A-4147-A177-3AD203B41FA5}">
                      <a16:colId xmlns:a16="http://schemas.microsoft.com/office/drawing/2014/main" xmlns="" val="20000"/>
                    </a:ext>
                  </a:extLst>
                </a:gridCol>
              </a:tblGrid>
              <a:tr h="408046">
                <a:tc>
                  <a:txBody>
                    <a:bodyPr/>
                    <a:lstStyle/>
                    <a:p>
                      <a:pPr algn="just">
                        <a:spcAft>
                          <a:spcPts val="0"/>
                        </a:spcAft>
                      </a:pPr>
                      <a:r>
                        <a:rPr lang="hu-HU" sz="2400">
                          <a:effectLst/>
                          <a:latin typeface="Times New Roman"/>
                          <a:ea typeface="Times New Roman"/>
                          <a:cs typeface="Times New Roman"/>
                        </a:rPr>
                        <a:t>I like to see </a:t>
                      </a:r>
                      <a:r>
                        <a:rPr lang="hu-HU" sz="2400">
                          <a:solidFill>
                            <a:srgbClr val="00B050"/>
                          </a:solidFill>
                          <a:effectLst/>
                          <a:latin typeface="Times New Roman"/>
                          <a:ea typeface="Times New Roman"/>
                          <a:cs typeface="Times New Roman"/>
                        </a:rPr>
                        <a:t>the hats of </a:t>
                      </a:r>
                      <a:r>
                        <a:rPr lang="hu-HU" sz="2400">
                          <a:solidFill>
                            <a:srgbClr val="0070C0"/>
                          </a:solidFill>
                          <a:effectLst/>
                          <a:latin typeface="Times New Roman"/>
                          <a:ea typeface="Times New Roman"/>
                          <a:cs typeface="Times New Roman"/>
                        </a:rPr>
                        <a:t>the sons of </a:t>
                      </a:r>
                      <a:r>
                        <a:rPr lang="hu-HU" sz="2400">
                          <a:solidFill>
                            <a:srgbClr val="FF0000"/>
                          </a:solidFill>
                          <a:effectLst/>
                          <a:latin typeface="Times New Roman"/>
                          <a:ea typeface="Times New Roman"/>
                          <a:cs typeface="Times New Roman"/>
                        </a:rPr>
                        <a:t>the merchants</a:t>
                      </a:r>
                      <a:r>
                        <a:rPr lang="hu-HU" sz="2400" dirty="0">
                          <a:effectLst/>
                          <a:latin typeface="Times New Roman"/>
                          <a:ea typeface="Times New Roman"/>
                          <a:cs typeface="Times New Roman"/>
                        </a:rPr>
                        <a:t>.</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10000"/>
                  </a:ext>
                </a:extLst>
              </a:tr>
              <a:tr h="816090">
                <a:tc>
                  <a:txBody>
                    <a:bodyPr/>
                    <a:lstStyle/>
                    <a:p>
                      <a:pPr algn="just">
                        <a:spcAft>
                          <a:spcPts val="0"/>
                        </a:spcAft>
                      </a:pPr>
                      <a:r>
                        <a:rPr lang="hu-HU" sz="2400" dirty="0">
                          <a:effectLst/>
                          <a:latin typeface="Times New Roman"/>
                          <a:ea typeface="Times New Roman"/>
                          <a:cs typeface="Times New Roman"/>
                        </a:rPr>
                        <a:t>like/VBP_I/PRP </a:t>
                      </a:r>
                      <a:r>
                        <a:rPr lang="hu-HU" sz="2400" dirty="0" err="1">
                          <a:effectLst/>
                          <a:latin typeface="Times New Roman"/>
                          <a:ea typeface="Times New Roman"/>
                          <a:cs typeface="Times New Roman"/>
                        </a:rPr>
                        <a:t>see</a:t>
                      </a:r>
                      <a:r>
                        <a:rPr lang="hu-HU" sz="2400" dirty="0">
                          <a:effectLst/>
                          <a:latin typeface="Times New Roman"/>
                          <a:ea typeface="Times New Roman"/>
                          <a:cs typeface="Times New Roman"/>
                        </a:rPr>
                        <a:t>/</a:t>
                      </a:r>
                      <a:r>
                        <a:rPr lang="hu-HU" sz="2400" dirty="0" err="1">
                          <a:effectLst/>
                          <a:latin typeface="Times New Roman"/>
                          <a:ea typeface="Times New Roman"/>
                          <a:cs typeface="Times New Roman"/>
                        </a:rPr>
                        <a:t>VB_to</a:t>
                      </a:r>
                      <a:r>
                        <a:rPr lang="hu-HU" sz="2400" dirty="0">
                          <a:effectLst/>
                          <a:latin typeface="Times New Roman"/>
                          <a:ea typeface="Times New Roman"/>
                          <a:cs typeface="Times New Roman"/>
                        </a:rPr>
                        <a:t>/TO </a:t>
                      </a:r>
                      <a:r>
                        <a:rPr lang="hu-HU" sz="2400" dirty="0" err="1">
                          <a:solidFill>
                            <a:srgbClr val="00B050"/>
                          </a:solidFill>
                          <a:effectLst/>
                          <a:latin typeface="Times New Roman"/>
                          <a:ea typeface="Times New Roman"/>
                          <a:cs typeface="Times New Roman"/>
                        </a:rPr>
                        <a:t>the</a:t>
                      </a:r>
                      <a:r>
                        <a:rPr lang="hu-HU" sz="2400" dirty="0">
                          <a:solidFill>
                            <a:srgbClr val="00B050"/>
                          </a:solidFill>
                          <a:effectLst/>
                          <a:latin typeface="Times New Roman"/>
                          <a:ea typeface="Times New Roman"/>
                          <a:cs typeface="Times New Roman"/>
                        </a:rPr>
                        <a:t>/DT </a:t>
                      </a:r>
                      <a:r>
                        <a:rPr lang="hu-HU" sz="2400" dirty="0" err="1">
                          <a:solidFill>
                            <a:srgbClr val="FF0000"/>
                          </a:solidFill>
                          <a:effectLst/>
                          <a:latin typeface="Times New Roman"/>
                          <a:ea typeface="Times New Roman"/>
                          <a:cs typeface="Times New Roman"/>
                        </a:rPr>
                        <a:t>merchant</a:t>
                      </a:r>
                      <a:r>
                        <a:rPr lang="hu-HU" sz="2400" dirty="0">
                          <a:solidFill>
                            <a:srgbClr val="FF0000"/>
                          </a:solidFill>
                          <a:effectLst/>
                          <a:latin typeface="Times New Roman"/>
                          <a:ea typeface="Times New Roman"/>
                          <a:cs typeface="Times New Roman"/>
                        </a:rPr>
                        <a:t>/NN </a:t>
                      </a:r>
                      <a:r>
                        <a:rPr lang="hu-HU" sz="2400" dirty="0" err="1">
                          <a:solidFill>
                            <a:srgbClr val="0070C0"/>
                          </a:solidFill>
                          <a:effectLst/>
                          <a:latin typeface="Times New Roman"/>
                          <a:ea typeface="Times New Roman"/>
                          <a:cs typeface="Times New Roman"/>
                        </a:rPr>
                        <a:t>sons</a:t>
                      </a:r>
                      <a:r>
                        <a:rPr lang="hu-HU" sz="2400" dirty="0">
                          <a:solidFill>
                            <a:srgbClr val="0070C0"/>
                          </a:solidFill>
                          <a:effectLst/>
                          <a:latin typeface="Times New Roman"/>
                          <a:ea typeface="Times New Roman"/>
                          <a:cs typeface="Times New Roman"/>
                        </a:rPr>
                        <a:t>/</a:t>
                      </a:r>
                      <a:r>
                        <a:rPr lang="hu-HU" sz="2400" dirty="0" err="1">
                          <a:solidFill>
                            <a:srgbClr val="0070C0"/>
                          </a:solidFill>
                          <a:effectLst/>
                          <a:latin typeface="Times New Roman"/>
                          <a:ea typeface="Times New Roman"/>
                          <a:cs typeface="Times New Roman"/>
                        </a:rPr>
                        <a:t>NNS_of</a:t>
                      </a:r>
                      <a:r>
                        <a:rPr lang="hu-HU" sz="2400" dirty="0">
                          <a:solidFill>
                            <a:srgbClr val="0070C0"/>
                          </a:solidFill>
                          <a:effectLst/>
                          <a:latin typeface="Times New Roman"/>
                          <a:ea typeface="Times New Roman"/>
                          <a:cs typeface="Times New Roman"/>
                        </a:rPr>
                        <a:t>/</a:t>
                      </a:r>
                      <a:r>
                        <a:rPr lang="hu-HU" sz="2400" dirty="0" err="1">
                          <a:solidFill>
                            <a:srgbClr val="0070C0"/>
                          </a:solidFill>
                          <a:effectLst/>
                          <a:latin typeface="Times New Roman"/>
                          <a:ea typeface="Times New Roman"/>
                          <a:cs typeface="Times New Roman"/>
                        </a:rPr>
                        <a:t>IN_nak</a:t>
                      </a:r>
                      <a:r>
                        <a:rPr lang="hu-HU" sz="2400" dirty="0">
                          <a:solidFill>
                            <a:srgbClr val="0070C0"/>
                          </a:solidFill>
                          <a:effectLst/>
                          <a:latin typeface="Times New Roman"/>
                          <a:ea typeface="Times New Roman"/>
                          <a:cs typeface="Times New Roman"/>
                        </a:rPr>
                        <a:t>/NAK </a:t>
                      </a:r>
                      <a:r>
                        <a:rPr lang="hu-HU" sz="2400" dirty="0" err="1">
                          <a:solidFill>
                            <a:srgbClr val="00B050"/>
                          </a:solidFill>
                          <a:effectLst/>
                          <a:latin typeface="Times New Roman"/>
                          <a:ea typeface="Times New Roman"/>
                          <a:cs typeface="Times New Roman"/>
                        </a:rPr>
                        <a:t>the</a:t>
                      </a:r>
                      <a:r>
                        <a:rPr lang="hu-HU" sz="2400" dirty="0">
                          <a:solidFill>
                            <a:srgbClr val="00B050"/>
                          </a:solidFill>
                          <a:effectLst/>
                          <a:latin typeface="Times New Roman"/>
                          <a:ea typeface="Times New Roman"/>
                          <a:cs typeface="Times New Roman"/>
                        </a:rPr>
                        <a:t>/DT </a:t>
                      </a:r>
                      <a:r>
                        <a:rPr lang="hu-HU" sz="2400" dirty="0" err="1">
                          <a:solidFill>
                            <a:srgbClr val="00B050"/>
                          </a:solidFill>
                          <a:effectLst/>
                          <a:latin typeface="Times New Roman"/>
                          <a:ea typeface="Times New Roman"/>
                          <a:cs typeface="Times New Roman"/>
                        </a:rPr>
                        <a:t>hats</a:t>
                      </a:r>
                      <a:r>
                        <a:rPr lang="hu-HU" sz="2400" dirty="0">
                          <a:solidFill>
                            <a:srgbClr val="00B050"/>
                          </a:solidFill>
                          <a:effectLst/>
                          <a:latin typeface="Times New Roman"/>
                          <a:ea typeface="Times New Roman"/>
                          <a:cs typeface="Times New Roman"/>
                        </a:rPr>
                        <a:t>/</a:t>
                      </a:r>
                      <a:r>
                        <a:rPr lang="hu-HU" sz="2400" dirty="0" err="1">
                          <a:solidFill>
                            <a:srgbClr val="00B050"/>
                          </a:solidFill>
                          <a:effectLst/>
                          <a:latin typeface="Times New Roman"/>
                          <a:ea typeface="Times New Roman"/>
                          <a:cs typeface="Times New Roman"/>
                        </a:rPr>
                        <a:t>NNS_of</a:t>
                      </a:r>
                      <a:r>
                        <a:rPr lang="hu-HU" sz="2400" dirty="0">
                          <a:solidFill>
                            <a:srgbClr val="00B050"/>
                          </a:solidFill>
                          <a:effectLst/>
                          <a:latin typeface="Times New Roman"/>
                          <a:ea typeface="Times New Roman"/>
                          <a:cs typeface="Times New Roman"/>
                        </a:rPr>
                        <a:t>/</a:t>
                      </a:r>
                      <a:r>
                        <a:rPr lang="hu-HU" sz="2400" dirty="0" err="1">
                          <a:solidFill>
                            <a:srgbClr val="00B050"/>
                          </a:solidFill>
                          <a:effectLst/>
                          <a:latin typeface="Times New Roman"/>
                          <a:ea typeface="Times New Roman"/>
                          <a:cs typeface="Times New Roman"/>
                        </a:rPr>
                        <a:t>IN</a:t>
                      </a:r>
                      <a:r>
                        <a:rPr lang="hu-HU" sz="2400" dirty="0" err="1">
                          <a:effectLst/>
                          <a:latin typeface="Times New Roman"/>
                          <a:ea typeface="Times New Roman"/>
                          <a:cs typeface="Times New Roman"/>
                        </a:rPr>
                        <a:t>_acc</a:t>
                      </a:r>
                      <a:r>
                        <a:rPr lang="hu-HU" sz="2400" dirty="0">
                          <a:effectLst/>
                          <a:latin typeface="Times New Roman"/>
                          <a:ea typeface="Times New Roman"/>
                          <a:cs typeface="Times New Roman"/>
                        </a:rPr>
                        <a:t>/ACC ./.</a:t>
                      </a:r>
                    </a:p>
                  </a:txBody>
                  <a:tcPr marL="68580" marR="68580" marT="0" marB="0">
                    <a:lnL>
                      <a:noFill/>
                    </a:lnL>
                    <a:lnR>
                      <a:noFill/>
                    </a:lnR>
                    <a:lnT>
                      <a:noFill/>
                    </a:lnT>
                    <a:lnB>
                      <a:noFill/>
                    </a:lnB>
                    <a:solidFill>
                      <a:schemeClr val="bg1"/>
                    </a:solidFill>
                  </a:tcPr>
                </a:tc>
                <a:extLst>
                  <a:ext uri="{0D108BD9-81ED-4DB2-BD59-A6C34878D82A}">
                    <a16:rowId xmlns:a16="http://schemas.microsoft.com/office/drawing/2014/main" xmlns="" val="10001"/>
                  </a:ext>
                </a:extLst>
              </a:tr>
            </a:tbl>
          </a:graphicData>
        </a:graphic>
      </p:graphicFrame>
    </p:spTree>
    <p:extLst>
      <p:ext uri="{BB962C8B-B14F-4D97-AF65-F5344CB8AC3E}">
        <p14:creationId xmlns:p14="http://schemas.microsoft.com/office/powerpoint/2010/main" val="1911154456"/>
      </p:ext>
    </p:extLst>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293915" y="1818567"/>
            <a:ext cx="11560628" cy="4537783"/>
          </a:xfrm>
        </p:spPr>
        <p:txBody>
          <a:bodyPr>
            <a:normAutofit/>
          </a:bodyPr>
          <a:lstStyle/>
          <a:p>
            <a:pPr marL="0" indent="0">
              <a:buNone/>
              <a:defRPr/>
            </a:pPr>
            <a:r>
              <a:rPr lang="en-US" sz="2400" dirty="0"/>
              <a:t>After you were picked up at sea</a:t>
            </a:r>
            <a:endParaRPr lang="hu-HU" sz="2400" dirty="0"/>
          </a:p>
          <a:p>
            <a:pPr marL="0" indent="0">
              <a:buNone/>
              <a:defRPr/>
            </a:pPr>
            <a:endParaRPr lang="hu-HU" sz="3600" dirty="0"/>
          </a:p>
          <a:p>
            <a:pPr marL="0" indent="0">
              <a:buNone/>
              <a:defRPr/>
            </a:pPr>
            <a:r>
              <a:rPr lang="hu-HU" sz="2400" dirty="0" err="1">
                <a:solidFill>
                  <a:srgbClr val="FF0000"/>
                </a:solidFill>
              </a:rPr>
              <a:t>after</a:t>
            </a:r>
            <a:r>
              <a:rPr lang="hu-HU" sz="1800" dirty="0"/>
              <a:t>/[IN]</a:t>
            </a:r>
            <a:r>
              <a:rPr lang="hu-HU" sz="2400" dirty="0"/>
              <a:t>  </a:t>
            </a:r>
            <a:r>
              <a:rPr lang="hu-HU" sz="2400" dirty="0" err="1">
                <a:solidFill>
                  <a:srgbClr val="FF0000"/>
                </a:solidFill>
              </a:rPr>
              <a:t>up</a:t>
            </a:r>
            <a:r>
              <a:rPr lang="hu-HU" sz="1800" dirty="0"/>
              <a:t>/[RP]</a:t>
            </a:r>
            <a:r>
              <a:rPr lang="hu-HU" sz="2400" dirty="0"/>
              <a:t> </a:t>
            </a:r>
            <a:r>
              <a:rPr lang="hu-HU" sz="2400" dirty="0" err="1">
                <a:solidFill>
                  <a:srgbClr val="FF0000"/>
                </a:solidFill>
              </a:rPr>
              <a:t>pick</a:t>
            </a:r>
            <a:r>
              <a:rPr lang="hu-HU" sz="1800" dirty="0"/>
              <a:t>/[VB]</a:t>
            </a:r>
            <a:r>
              <a:rPr lang="hu-HU" sz="2400" dirty="0"/>
              <a:t> </a:t>
            </a:r>
            <a:r>
              <a:rPr lang="hu-HU" sz="2400" dirty="0">
                <a:solidFill>
                  <a:srgbClr val="FF0000"/>
                </a:solidFill>
              </a:rPr>
              <a:t>[</a:t>
            </a:r>
            <a:r>
              <a:rPr lang="hu-HU" sz="2400" dirty="0" err="1">
                <a:solidFill>
                  <a:srgbClr val="FF0000"/>
                </a:solidFill>
              </a:rPr>
              <a:t>PPart</a:t>
            </a:r>
            <a:r>
              <a:rPr lang="hu-HU" sz="2400" dirty="0">
                <a:solidFill>
                  <a:srgbClr val="FF0000"/>
                </a:solidFill>
              </a:rPr>
              <a:t>]</a:t>
            </a:r>
            <a:r>
              <a:rPr lang="hu-HU" sz="2400" dirty="0"/>
              <a:t> </a:t>
            </a:r>
            <a:r>
              <a:rPr lang="hu-HU" sz="2400" dirty="0">
                <a:solidFill>
                  <a:srgbClr val="FF0000"/>
                </a:solidFill>
              </a:rPr>
              <a:t>D_</a:t>
            </a:r>
            <a:r>
              <a:rPr lang="hu-HU" sz="2400" dirty="0" err="1">
                <a:solidFill>
                  <a:srgbClr val="FF0000"/>
                </a:solidFill>
              </a:rPr>
              <a:t>they</a:t>
            </a:r>
            <a:r>
              <a:rPr lang="hu-HU" sz="1800" dirty="0"/>
              <a:t>/[P3]</a:t>
            </a:r>
            <a:r>
              <a:rPr lang="hu-HU" sz="2400" dirty="0"/>
              <a:t> </a:t>
            </a:r>
            <a:r>
              <a:rPr lang="hu-HU" sz="2400" dirty="0" err="1">
                <a:solidFill>
                  <a:srgbClr val="FF0000"/>
                </a:solidFill>
              </a:rPr>
              <a:t>you</a:t>
            </a:r>
            <a:r>
              <a:rPr lang="hu-HU" sz="1800" dirty="0"/>
              <a:t>/[PRP]</a:t>
            </a:r>
            <a:r>
              <a:rPr lang="hu-HU" sz="2400" dirty="0"/>
              <a:t> </a:t>
            </a:r>
            <a:r>
              <a:rPr lang="hu-HU" sz="2400" dirty="0" err="1">
                <a:solidFill>
                  <a:srgbClr val="FF0000"/>
                </a:solidFill>
              </a:rPr>
              <a:t>acc</a:t>
            </a:r>
            <a:r>
              <a:rPr lang="hu-HU" sz="1800" dirty="0"/>
              <a:t>/[ACC]</a:t>
            </a:r>
            <a:r>
              <a:rPr lang="hu-HU" sz="2400" dirty="0"/>
              <a:t> </a:t>
            </a:r>
            <a:r>
              <a:rPr lang="hu-HU" sz="2400" dirty="0" err="1">
                <a:solidFill>
                  <a:srgbClr val="FF0000"/>
                </a:solidFill>
              </a:rPr>
              <a:t>sea</a:t>
            </a:r>
            <a:r>
              <a:rPr lang="hu-HU" sz="1800" dirty="0"/>
              <a:t>/[NN]</a:t>
            </a:r>
            <a:r>
              <a:rPr lang="hu-HU" sz="2400" dirty="0"/>
              <a:t> </a:t>
            </a:r>
            <a:r>
              <a:rPr lang="hu-HU" sz="2400" dirty="0" err="1">
                <a:solidFill>
                  <a:srgbClr val="FF0000"/>
                </a:solidFill>
              </a:rPr>
              <a:t>at</a:t>
            </a:r>
            <a:r>
              <a:rPr lang="hu-HU" sz="1800" dirty="0"/>
              <a:t>/[IN]</a:t>
            </a:r>
          </a:p>
          <a:p>
            <a:pPr marL="0" indent="0">
              <a:buNone/>
              <a:defRPr/>
            </a:pPr>
            <a:endParaRPr lang="hu-HU" sz="2400" dirty="0"/>
          </a:p>
          <a:p>
            <a:pPr marL="0" indent="0">
              <a:buNone/>
              <a:defRPr/>
            </a:pPr>
            <a:endParaRPr lang="hu-HU" sz="1600" dirty="0"/>
          </a:p>
          <a:p>
            <a:pPr marL="0" indent="0">
              <a:buNone/>
              <a:defRPr/>
            </a:pPr>
            <a:r>
              <a:rPr lang="hu-HU" sz="2400" dirty="0">
                <a:solidFill>
                  <a:srgbClr val="FF0000"/>
                </a:solidFill>
              </a:rPr>
              <a:t>miután</a:t>
            </a:r>
            <a:r>
              <a:rPr lang="hu-HU" sz="1800" dirty="0"/>
              <a:t>/[KOT]</a:t>
            </a:r>
            <a:r>
              <a:rPr lang="hu-HU" sz="2400" dirty="0"/>
              <a:t> </a:t>
            </a:r>
            <a:r>
              <a:rPr lang="hu-HU" sz="2400" dirty="0">
                <a:solidFill>
                  <a:srgbClr val="FF0000"/>
                </a:solidFill>
              </a:rPr>
              <a:t>felvesz</a:t>
            </a:r>
            <a:r>
              <a:rPr lang="hu-HU" sz="1800" dirty="0"/>
              <a:t>/[IGE]</a:t>
            </a:r>
            <a:r>
              <a:rPr lang="hu-HU" sz="2400" dirty="0"/>
              <a:t> </a:t>
            </a:r>
            <a:r>
              <a:rPr lang="hu-HU" sz="2400" dirty="0">
                <a:solidFill>
                  <a:srgbClr val="FF0000"/>
                </a:solidFill>
              </a:rPr>
              <a:t>[</a:t>
            </a:r>
            <a:r>
              <a:rPr lang="hu-HU" sz="2400" dirty="0" err="1">
                <a:solidFill>
                  <a:srgbClr val="FF0000"/>
                </a:solidFill>
              </a:rPr>
              <a:t>Past</a:t>
            </a:r>
            <a:r>
              <a:rPr lang="hu-HU" sz="2400" dirty="0">
                <a:solidFill>
                  <a:srgbClr val="FF0000"/>
                </a:solidFill>
              </a:rPr>
              <a:t>] [t3] [</a:t>
            </a:r>
            <a:r>
              <a:rPr lang="hu-HU" sz="2400" dirty="0" err="1">
                <a:solidFill>
                  <a:srgbClr val="FF0000"/>
                </a:solidFill>
              </a:rPr>
              <a:t>Def</a:t>
            </a:r>
            <a:r>
              <a:rPr lang="hu-HU" sz="2400" dirty="0">
                <a:solidFill>
                  <a:srgbClr val="FF0000"/>
                </a:solidFill>
              </a:rPr>
              <a:t>]</a:t>
            </a:r>
            <a:r>
              <a:rPr lang="hu-HU" sz="2400" dirty="0"/>
              <a:t> </a:t>
            </a:r>
            <a:r>
              <a:rPr lang="hu-HU" sz="2400" dirty="0">
                <a:solidFill>
                  <a:srgbClr val="FF0000"/>
                </a:solidFill>
              </a:rPr>
              <a:t>maga</a:t>
            </a:r>
            <a:r>
              <a:rPr lang="hu-HU" sz="1800" dirty="0"/>
              <a:t>/[FN_NM]</a:t>
            </a:r>
            <a:r>
              <a:rPr lang="hu-HU" sz="2400" dirty="0"/>
              <a:t> </a:t>
            </a:r>
            <a:r>
              <a:rPr lang="hu-HU" sz="2400" dirty="0">
                <a:solidFill>
                  <a:srgbClr val="FF0000"/>
                </a:solidFill>
              </a:rPr>
              <a:t>[t3] [ACC] a</a:t>
            </a:r>
            <a:r>
              <a:rPr lang="hu-HU" sz="1800" dirty="0"/>
              <a:t>/[DET]</a:t>
            </a:r>
            <a:r>
              <a:rPr lang="hu-HU" sz="2400" dirty="0"/>
              <a:t> </a:t>
            </a:r>
            <a:r>
              <a:rPr lang="hu-HU" sz="2400" dirty="0">
                <a:solidFill>
                  <a:srgbClr val="FF0000"/>
                </a:solidFill>
              </a:rPr>
              <a:t>tenger</a:t>
            </a:r>
            <a:r>
              <a:rPr lang="hu-HU" sz="1600" dirty="0"/>
              <a:t>/[FN]</a:t>
            </a:r>
            <a:r>
              <a:rPr lang="hu-HU" sz="2400" dirty="0"/>
              <a:t> [SUP]</a:t>
            </a:r>
          </a:p>
          <a:p>
            <a:pPr marL="0" indent="0">
              <a:buNone/>
              <a:defRPr/>
            </a:pPr>
            <a:endParaRPr lang="hu-HU" sz="2400" dirty="0"/>
          </a:p>
          <a:p>
            <a:pPr marL="0" indent="0">
              <a:buNone/>
              <a:defRPr/>
            </a:pPr>
            <a:endParaRPr lang="hu-HU" sz="2400" dirty="0"/>
          </a:p>
          <a:p>
            <a:pPr marL="0" indent="0">
              <a:buNone/>
              <a:defRPr/>
            </a:pPr>
            <a:r>
              <a:rPr lang="hu-HU" sz="2400" dirty="0"/>
              <a:t>miután felvették magukat a tengeren</a:t>
            </a:r>
          </a:p>
        </p:txBody>
      </p:sp>
      <p:sp>
        <p:nvSpPr>
          <p:cNvPr id="2" name="Dia számának helye 1"/>
          <p:cNvSpPr>
            <a:spLocks noGrp="1"/>
          </p:cNvSpPr>
          <p:nvPr>
            <p:ph type="sldNum" sz="quarter" idx="12"/>
          </p:nvPr>
        </p:nvSpPr>
        <p:spPr/>
        <p:txBody>
          <a:bodyPr/>
          <a:lstStyle/>
          <a:p>
            <a:fld id="{1A1129E3-C55D-47F6-9570-EF1B473CE3F9}" type="slidenum">
              <a:rPr lang="hu-HU" smtClean="0"/>
              <a:pPr/>
              <a:t>29</a:t>
            </a:fld>
            <a:endParaRPr lang="hu-HU"/>
          </a:p>
        </p:txBody>
      </p:sp>
      <p:sp>
        <p:nvSpPr>
          <p:cNvPr id="23554" name="Cím 1"/>
          <p:cNvSpPr>
            <a:spLocks noGrp="1"/>
          </p:cNvSpPr>
          <p:nvPr>
            <p:ph type="title"/>
          </p:nvPr>
        </p:nvSpPr>
        <p:spPr>
          <a:xfrm>
            <a:off x="1981203" y="645864"/>
            <a:ext cx="8391525" cy="840042"/>
          </a:xfrm>
        </p:spPr>
        <p:txBody>
          <a:bodyPr/>
          <a:lstStyle/>
          <a:p>
            <a:r>
              <a:rPr lang="hu-HU" dirty="0"/>
              <a:t>Morfémaalapú modell</a:t>
            </a:r>
          </a:p>
        </p:txBody>
      </p:sp>
      <p:sp>
        <p:nvSpPr>
          <p:cNvPr id="4" name="Lefelé nyíl 3"/>
          <p:cNvSpPr>
            <a:spLocks noChangeArrowheads="1"/>
          </p:cNvSpPr>
          <p:nvPr/>
        </p:nvSpPr>
        <p:spPr bwMode="auto">
          <a:xfrm>
            <a:off x="4367215" y="3450520"/>
            <a:ext cx="3457575" cy="611188"/>
          </a:xfrm>
          <a:prstGeom prst="downArrow">
            <a:avLst>
              <a:gd name="adj1" fmla="val 50000"/>
              <a:gd name="adj2" fmla="val 50000"/>
            </a:avLst>
          </a:prstGeom>
          <a:solidFill>
            <a:srgbClr val="353C58"/>
          </a:solidFill>
          <a:ln w="9525" algn="ctr">
            <a:solidFill>
              <a:srgbClr val="353C58"/>
            </a:solidFill>
            <a:round/>
            <a:headEnd/>
            <a:tailEnd/>
          </a:ln>
        </p:spPr>
        <p:txBody>
          <a:bodyPr wrap="none" anchor="ctr"/>
          <a:lstStyle/>
          <a:p>
            <a:pPr marL="742950" indent="-285750"/>
            <a:endParaRPr lang="en-US"/>
          </a:p>
        </p:txBody>
      </p:sp>
      <p:sp>
        <p:nvSpPr>
          <p:cNvPr id="5" name="Szövegdoboz 4"/>
          <p:cNvSpPr txBox="1">
            <a:spLocks noChangeArrowheads="1"/>
          </p:cNvSpPr>
          <p:nvPr/>
        </p:nvSpPr>
        <p:spPr bwMode="auto">
          <a:xfrm>
            <a:off x="5438777" y="3450520"/>
            <a:ext cx="1476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buNone/>
            </a:pPr>
            <a:r>
              <a:rPr lang="hu-HU" sz="2400" dirty="0">
                <a:solidFill>
                  <a:schemeClr val="bg1"/>
                </a:solidFill>
              </a:rPr>
              <a:t>Fordítás</a:t>
            </a:r>
          </a:p>
        </p:txBody>
      </p:sp>
      <p:sp>
        <p:nvSpPr>
          <p:cNvPr id="6" name="Lefelé nyíl 5"/>
          <p:cNvSpPr>
            <a:spLocks noChangeArrowheads="1"/>
          </p:cNvSpPr>
          <p:nvPr/>
        </p:nvSpPr>
        <p:spPr bwMode="auto">
          <a:xfrm>
            <a:off x="4367216" y="4904229"/>
            <a:ext cx="3457575" cy="609600"/>
          </a:xfrm>
          <a:prstGeom prst="downArrow">
            <a:avLst>
              <a:gd name="adj1" fmla="val 50000"/>
              <a:gd name="adj2" fmla="val 50000"/>
            </a:avLst>
          </a:prstGeom>
          <a:solidFill>
            <a:srgbClr val="353C58"/>
          </a:solidFill>
          <a:ln w="9525" algn="ctr">
            <a:solidFill>
              <a:srgbClr val="353C58"/>
            </a:solidFill>
            <a:round/>
            <a:headEnd/>
            <a:tailEnd/>
          </a:ln>
        </p:spPr>
        <p:txBody>
          <a:bodyPr wrap="none" anchor="ctr"/>
          <a:lstStyle/>
          <a:p>
            <a:pPr marL="742950" indent="-285750"/>
            <a:endParaRPr lang="en-US"/>
          </a:p>
        </p:txBody>
      </p:sp>
      <p:sp>
        <p:nvSpPr>
          <p:cNvPr id="7" name="Szövegdoboz 6"/>
          <p:cNvSpPr txBox="1">
            <a:spLocks noChangeArrowheads="1"/>
          </p:cNvSpPr>
          <p:nvPr/>
        </p:nvSpPr>
        <p:spPr bwMode="auto">
          <a:xfrm>
            <a:off x="5330826" y="4904229"/>
            <a:ext cx="16922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buNone/>
            </a:pPr>
            <a:r>
              <a:rPr lang="hu-HU" sz="2400" dirty="0">
                <a:solidFill>
                  <a:schemeClr val="bg1"/>
                </a:solidFill>
              </a:rPr>
              <a:t>Generálás</a:t>
            </a:r>
          </a:p>
        </p:txBody>
      </p:sp>
      <p:sp>
        <p:nvSpPr>
          <p:cNvPr id="8" name="Lefelé nyíl 7"/>
          <p:cNvSpPr>
            <a:spLocks noChangeArrowheads="1"/>
          </p:cNvSpPr>
          <p:nvPr/>
        </p:nvSpPr>
        <p:spPr bwMode="auto">
          <a:xfrm>
            <a:off x="4367216" y="2094977"/>
            <a:ext cx="3457574" cy="611188"/>
          </a:xfrm>
          <a:prstGeom prst="downArrow">
            <a:avLst>
              <a:gd name="adj1" fmla="val 50000"/>
              <a:gd name="adj2" fmla="val 50000"/>
            </a:avLst>
          </a:prstGeom>
          <a:solidFill>
            <a:srgbClr val="353C58"/>
          </a:solidFill>
          <a:ln w="9525" algn="ctr">
            <a:solidFill>
              <a:srgbClr val="353C58"/>
            </a:solidFill>
            <a:round/>
            <a:headEnd/>
            <a:tailEnd/>
          </a:ln>
        </p:spPr>
        <p:txBody>
          <a:bodyPr wrap="none" anchor="ctr"/>
          <a:lstStyle/>
          <a:p>
            <a:pPr marL="742950" indent="-285750"/>
            <a:endParaRPr lang="en-US"/>
          </a:p>
        </p:txBody>
      </p:sp>
      <p:sp>
        <p:nvSpPr>
          <p:cNvPr id="9" name="Szövegdoboz 8"/>
          <p:cNvSpPr txBox="1">
            <a:spLocks noChangeArrowheads="1"/>
          </p:cNvSpPr>
          <p:nvPr/>
        </p:nvSpPr>
        <p:spPr bwMode="auto">
          <a:xfrm>
            <a:off x="5438777" y="2097445"/>
            <a:ext cx="1476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Trebuchet MS" pitchFamily="34" charset="0"/>
              </a:defRPr>
            </a:lvl1pPr>
            <a:lvl2pPr marL="742950" indent="-285750">
              <a:defRPr>
                <a:solidFill>
                  <a:schemeClr val="tx1"/>
                </a:solidFill>
                <a:latin typeface="Trebuchet MS" pitchFamily="34" charset="0"/>
              </a:defRPr>
            </a:lvl2pPr>
            <a:lvl3pPr marL="1143000" indent="-228600">
              <a:defRPr>
                <a:solidFill>
                  <a:schemeClr val="tx1"/>
                </a:solidFill>
                <a:latin typeface="Trebuchet MS" pitchFamily="34" charset="0"/>
              </a:defRPr>
            </a:lvl3pPr>
            <a:lvl4pPr marL="1600200" indent="-228600">
              <a:defRPr>
                <a:solidFill>
                  <a:schemeClr val="tx1"/>
                </a:solidFill>
                <a:latin typeface="Trebuchet MS" pitchFamily="34" charset="0"/>
              </a:defRPr>
            </a:lvl4pPr>
            <a:lvl5pPr marL="2057400" indent="-228600">
              <a:defRPr>
                <a:solidFill>
                  <a:schemeClr val="tx1"/>
                </a:solidFill>
                <a:latin typeface="Trebuchet MS" pitchFamily="34" charset="0"/>
              </a:defRPr>
            </a:lvl5pPr>
            <a:lvl6pPr marL="2514600" indent="-228600" fontAlgn="base">
              <a:spcBef>
                <a:spcPct val="0"/>
              </a:spcBef>
              <a:spcAft>
                <a:spcPct val="0"/>
              </a:spcAft>
              <a:defRPr>
                <a:solidFill>
                  <a:schemeClr val="tx1"/>
                </a:solidFill>
                <a:latin typeface="Trebuchet MS" pitchFamily="34" charset="0"/>
              </a:defRPr>
            </a:lvl6pPr>
            <a:lvl7pPr marL="2971800" indent="-228600" fontAlgn="base">
              <a:spcBef>
                <a:spcPct val="0"/>
              </a:spcBef>
              <a:spcAft>
                <a:spcPct val="0"/>
              </a:spcAft>
              <a:defRPr>
                <a:solidFill>
                  <a:schemeClr val="tx1"/>
                </a:solidFill>
                <a:latin typeface="Trebuchet MS" pitchFamily="34" charset="0"/>
              </a:defRPr>
            </a:lvl7pPr>
            <a:lvl8pPr marL="3429000" indent="-228600" fontAlgn="base">
              <a:spcBef>
                <a:spcPct val="0"/>
              </a:spcBef>
              <a:spcAft>
                <a:spcPct val="0"/>
              </a:spcAft>
              <a:defRPr>
                <a:solidFill>
                  <a:schemeClr val="tx1"/>
                </a:solidFill>
                <a:latin typeface="Trebuchet MS" pitchFamily="34" charset="0"/>
              </a:defRPr>
            </a:lvl8pPr>
            <a:lvl9pPr marL="3886200" indent="-228600" fontAlgn="base">
              <a:spcBef>
                <a:spcPct val="0"/>
              </a:spcBef>
              <a:spcAft>
                <a:spcPct val="0"/>
              </a:spcAft>
              <a:defRPr>
                <a:solidFill>
                  <a:schemeClr val="tx1"/>
                </a:solidFill>
                <a:latin typeface="Trebuchet MS" pitchFamily="34" charset="0"/>
              </a:defRPr>
            </a:lvl9pPr>
          </a:lstStyle>
          <a:p>
            <a:pPr>
              <a:buNone/>
            </a:pPr>
            <a:r>
              <a:rPr lang="hu-HU" sz="2400" dirty="0">
                <a:solidFill>
                  <a:schemeClr val="bg1"/>
                </a:solidFill>
              </a:rPr>
              <a:t>Elemzés</a:t>
            </a:r>
          </a:p>
        </p:txBody>
      </p:sp>
    </p:spTree>
    <p:extLst>
      <p:ext uri="{BB962C8B-B14F-4D97-AF65-F5344CB8AC3E}">
        <p14:creationId xmlns:p14="http://schemas.microsoft.com/office/powerpoint/2010/main" val="599190130"/>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animEffect transition="in" filter="fade">
                                      <p:cBhvr>
                                        <p:cTn id="29" dur="500"/>
                                        <p:tgtEl>
                                          <p:spTgt spid="3">
                                            <p:txEl>
                                              <p:pRg st="8" end="8"/>
                                            </p:txEl>
                                          </p:spTgt>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pPr>
              <a:defRPr/>
            </a:pPr>
            <a:r>
              <a:rPr lang="hu-HU"/>
              <a:t>A Gépi fordítás </a:t>
            </a:r>
            <a:br>
              <a:rPr lang="hu-HU"/>
            </a:br>
            <a:r>
              <a:rPr lang="hu-HU"/>
              <a:t>fajtái és nehézségei</a:t>
            </a:r>
            <a:endParaRPr lang="hu-HU" dirty="0"/>
          </a:p>
        </p:txBody>
      </p:sp>
      <p:sp>
        <p:nvSpPr>
          <p:cNvPr id="3" name="Szöveg helye 2"/>
          <p:cNvSpPr>
            <a:spLocks noGrp="1"/>
          </p:cNvSpPr>
          <p:nvPr>
            <p:ph type="body" idx="1"/>
          </p:nvPr>
        </p:nvSpPr>
        <p:spPr/>
        <p:txBody>
          <a:bodyPr/>
          <a:lstStyle/>
          <a:p>
            <a:endParaRPr lang="hu-HU"/>
          </a:p>
        </p:txBody>
      </p:sp>
      <p:sp>
        <p:nvSpPr>
          <p:cNvPr id="4" name="Dia számának helye 3"/>
          <p:cNvSpPr>
            <a:spLocks noGrp="1"/>
          </p:cNvSpPr>
          <p:nvPr>
            <p:ph type="sldNum" sz="quarter" idx="12"/>
          </p:nvPr>
        </p:nvSpPr>
        <p:spPr/>
        <p:txBody>
          <a:bodyPr/>
          <a:lstStyle/>
          <a:p>
            <a:fld id="{1A1129E3-C55D-47F6-9570-EF1B473CE3F9}" type="slidenum">
              <a:rPr lang="hu-HU" smtClean="0"/>
              <a:pPr/>
              <a:t>3</a:t>
            </a:fld>
            <a:endParaRPr lang="hu-HU"/>
          </a:p>
        </p:txBody>
      </p:sp>
    </p:spTree>
  </p:cSld>
  <p:clrMapOvr>
    <a:masterClrMapping/>
  </p:clrMapOvr>
  <p:transition spd="slow">
    <p:push/>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9" name="Tartalom helye 2"/>
          <p:cNvSpPr>
            <a:spLocks noGrp="1"/>
          </p:cNvSpPr>
          <p:nvPr>
            <p:ph idx="1"/>
          </p:nvPr>
        </p:nvSpPr>
        <p:spPr/>
        <p:txBody>
          <a:bodyPr>
            <a:normAutofit/>
          </a:bodyPr>
          <a:lstStyle/>
          <a:p>
            <a:pPr marL="0" indent="0">
              <a:buNone/>
            </a:pPr>
            <a:r>
              <a:rPr lang="hu-HU" dirty="0"/>
              <a:t>Fordítandó  mondat:</a:t>
            </a:r>
          </a:p>
          <a:p>
            <a:pPr marL="0" indent="0">
              <a:buNone/>
            </a:pPr>
            <a:r>
              <a:rPr lang="en-US" i="1" dirty="0">
                <a:solidFill>
                  <a:srgbClr val="FF0000"/>
                </a:solidFill>
              </a:rPr>
              <a:t>After you were picked up at sea , our listening post in Malta intercepted that fax .</a:t>
            </a:r>
            <a:r>
              <a:rPr lang="hu-HU" i="1" dirty="0">
                <a:solidFill>
                  <a:srgbClr val="FF0000"/>
                </a:solidFill>
              </a:rPr>
              <a:t> </a:t>
            </a:r>
          </a:p>
          <a:p>
            <a:pPr marL="0" indent="0">
              <a:buNone/>
            </a:pPr>
            <a:r>
              <a:rPr lang="hu-HU" dirty="0"/>
              <a:t>Alaprendszer fordítása:</a:t>
            </a:r>
          </a:p>
          <a:p>
            <a:pPr marL="0" indent="0">
              <a:buNone/>
            </a:pPr>
            <a:r>
              <a:rPr lang="hu-HU" i="1" dirty="0">
                <a:solidFill>
                  <a:srgbClr val="FF0000"/>
                </a:solidFill>
              </a:rPr>
              <a:t>maga után felemelte a tengeren , és az </a:t>
            </a:r>
            <a:r>
              <a:rPr lang="hu-HU" i="1" dirty="0" err="1">
                <a:solidFill>
                  <a:srgbClr val="FF0000"/>
                </a:solidFill>
              </a:rPr>
              <a:t>málta</a:t>
            </a:r>
            <a:r>
              <a:rPr lang="hu-HU" i="1" dirty="0">
                <a:solidFill>
                  <a:srgbClr val="FF0000"/>
                </a:solidFill>
              </a:rPr>
              <a:t> elfogtuk , hogy fax .</a:t>
            </a:r>
          </a:p>
          <a:p>
            <a:pPr marL="0" indent="0">
              <a:buNone/>
            </a:pPr>
            <a:r>
              <a:rPr lang="hu-HU" dirty="0"/>
              <a:t>Morfémaalapú rendszer fordítása:</a:t>
            </a:r>
          </a:p>
          <a:p>
            <a:pPr marL="0" indent="0">
              <a:buNone/>
            </a:pPr>
            <a:r>
              <a:rPr lang="hu-HU" dirty="0">
                <a:solidFill>
                  <a:srgbClr val="FF0000"/>
                </a:solidFill>
              </a:rPr>
              <a:t>miután</a:t>
            </a:r>
            <a:r>
              <a:rPr lang="hu-HU" dirty="0"/>
              <a:t> </a:t>
            </a:r>
            <a:r>
              <a:rPr lang="hu-HU" i="1" dirty="0">
                <a:solidFill>
                  <a:srgbClr val="FF0000"/>
                </a:solidFill>
              </a:rPr>
              <a:t>felvették magukat a tengeren , Máltában lehallgatónk elfogta a faxot .</a:t>
            </a:r>
          </a:p>
        </p:txBody>
      </p:sp>
      <p:sp>
        <p:nvSpPr>
          <p:cNvPr id="2" name="Dia számának helye 1"/>
          <p:cNvSpPr>
            <a:spLocks noGrp="1"/>
          </p:cNvSpPr>
          <p:nvPr>
            <p:ph type="sldNum" sz="quarter" idx="12"/>
          </p:nvPr>
        </p:nvSpPr>
        <p:spPr/>
        <p:txBody>
          <a:bodyPr/>
          <a:lstStyle/>
          <a:p>
            <a:fld id="{1A1129E3-C55D-47F6-9570-EF1B473CE3F9}" type="slidenum">
              <a:rPr lang="hu-HU" smtClean="0"/>
              <a:pPr/>
              <a:t>30</a:t>
            </a:fld>
            <a:endParaRPr lang="hu-HU"/>
          </a:p>
        </p:txBody>
      </p:sp>
      <p:sp>
        <p:nvSpPr>
          <p:cNvPr id="24578" name="Cím 1"/>
          <p:cNvSpPr>
            <a:spLocks noGrp="1"/>
          </p:cNvSpPr>
          <p:nvPr>
            <p:ph type="title"/>
          </p:nvPr>
        </p:nvSpPr>
        <p:spPr/>
        <p:txBody>
          <a:bodyPr/>
          <a:lstStyle/>
          <a:p>
            <a:r>
              <a:rPr lang="hu-HU" dirty="0"/>
              <a:t>Morfémaalapú modell</a:t>
            </a:r>
          </a:p>
        </p:txBody>
      </p:sp>
    </p:spTree>
    <p:extLst>
      <p:ext uri="{BB962C8B-B14F-4D97-AF65-F5344CB8AC3E}">
        <p14:creationId xmlns:p14="http://schemas.microsoft.com/office/powerpoint/2010/main" val="3741968934"/>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Rectangle 3"/>
          <p:cNvSpPr>
            <a:spLocks noGrp="1" noChangeArrowheads="1"/>
          </p:cNvSpPr>
          <p:nvPr>
            <p:ph idx="1"/>
          </p:nvPr>
        </p:nvSpPr>
        <p:spPr/>
        <p:txBody>
          <a:bodyPr>
            <a:normAutofit/>
          </a:bodyPr>
          <a:lstStyle/>
          <a:p>
            <a:r>
              <a:rPr lang="hu-HU" sz="3000" dirty="0"/>
              <a:t>Minden kiértékelő összehasonlításaiból azonos sorrend állt össze</a:t>
            </a:r>
          </a:p>
          <a:p>
            <a:pPr lvl="1">
              <a:buFontTx/>
              <a:buNone/>
            </a:pPr>
            <a:r>
              <a:rPr lang="en-US" sz="2600" dirty="0"/>
              <a:t>51.33	</a:t>
            </a:r>
            <a:r>
              <a:rPr lang="hu-HU" sz="2600" dirty="0"/>
              <a:t>B</a:t>
            </a:r>
            <a:r>
              <a:rPr lang="en-US" sz="2600" dirty="0" err="1"/>
              <a:t>aseline</a:t>
            </a:r>
            <a:r>
              <a:rPr lang="hu-HU" sz="2600" dirty="0"/>
              <a:t> rendszer                 (</a:t>
            </a:r>
            <a:r>
              <a:rPr lang="en-US" sz="2600" dirty="0"/>
              <a:t>14.57</a:t>
            </a:r>
            <a:r>
              <a:rPr lang="hu-HU" sz="2600" dirty="0"/>
              <a:t>% BLEU)</a:t>
            </a:r>
            <a:endParaRPr lang="en-US" sz="2600" dirty="0"/>
          </a:p>
          <a:p>
            <a:pPr lvl="1">
              <a:buFontTx/>
              <a:buNone/>
            </a:pPr>
            <a:r>
              <a:rPr lang="en-US" sz="2600" dirty="0"/>
              <a:t>50.89	</a:t>
            </a:r>
            <a:r>
              <a:rPr lang="hu-HU" sz="2600" dirty="0"/>
              <a:t>Szóalapú rendszer</a:t>
            </a:r>
            <a:r>
              <a:rPr lang="en-US" sz="2600" dirty="0"/>
              <a:t>	</a:t>
            </a:r>
            <a:r>
              <a:rPr lang="hu-HU" sz="2600" dirty="0"/>
              <a:t>	</a:t>
            </a:r>
            <a:r>
              <a:rPr lang="en-US" sz="2600" dirty="0"/>
              <a:t>(</a:t>
            </a:r>
            <a:r>
              <a:rPr lang="en-US" sz="2600" b="1" dirty="0"/>
              <a:t>14.83%</a:t>
            </a:r>
            <a:r>
              <a:rPr lang="en-US" sz="2600" dirty="0"/>
              <a:t> BLEU)</a:t>
            </a:r>
          </a:p>
          <a:p>
            <a:pPr lvl="1">
              <a:buFontTx/>
              <a:buNone/>
            </a:pPr>
            <a:r>
              <a:rPr lang="en-US" sz="2600" dirty="0"/>
              <a:t>55.42	</a:t>
            </a:r>
            <a:r>
              <a:rPr lang="hu-HU" sz="2600" dirty="0"/>
              <a:t>Faktoros rendszer		(</a:t>
            </a:r>
            <a:r>
              <a:rPr lang="en-US" sz="2600" dirty="0"/>
              <a:t>10.88</a:t>
            </a:r>
            <a:r>
              <a:rPr lang="hu-HU" sz="2600" dirty="0"/>
              <a:t>% BLEU)</a:t>
            </a:r>
            <a:endParaRPr lang="en-US" sz="2600" dirty="0"/>
          </a:p>
          <a:p>
            <a:pPr lvl="1">
              <a:buFontTx/>
              <a:buNone/>
            </a:pPr>
            <a:r>
              <a:rPr lang="en-US" sz="2600" b="1" dirty="0"/>
              <a:t>55.60</a:t>
            </a:r>
            <a:r>
              <a:rPr lang="en-US" sz="2600" dirty="0"/>
              <a:t>	</a:t>
            </a:r>
            <a:r>
              <a:rPr lang="hu-HU" sz="2600" dirty="0"/>
              <a:t>Morfémaalapú rendszer     (</a:t>
            </a:r>
            <a:r>
              <a:rPr lang="en-US" sz="2600" dirty="0"/>
              <a:t>12.22</a:t>
            </a:r>
            <a:r>
              <a:rPr lang="hu-HU" sz="2600" dirty="0"/>
              <a:t>% BLEU)</a:t>
            </a:r>
            <a:endParaRPr lang="en-US" sz="2600" dirty="0"/>
          </a:p>
          <a:p>
            <a:pPr lvl="1">
              <a:buNone/>
            </a:pPr>
            <a:r>
              <a:rPr lang="en-US" sz="2600" dirty="0"/>
              <a:t>88.33	</a:t>
            </a:r>
            <a:r>
              <a:rPr lang="hu-HU" sz="2600" dirty="0"/>
              <a:t>Referenciafordítás</a:t>
            </a:r>
            <a:endParaRPr lang="en-US" sz="2600" dirty="0"/>
          </a:p>
          <a:p>
            <a:r>
              <a:rPr lang="hu-HU" sz="3000" dirty="0"/>
              <a:t>A korpusz minőségét jellemzi, hogy a referenciafordítás rangja messze 1 alatt van</a:t>
            </a:r>
            <a:endParaRPr lang="en-US" sz="3000" dirty="0"/>
          </a:p>
        </p:txBody>
      </p:sp>
      <p:sp>
        <p:nvSpPr>
          <p:cNvPr id="2" name="Dia számának helye 1"/>
          <p:cNvSpPr>
            <a:spLocks noGrp="1"/>
          </p:cNvSpPr>
          <p:nvPr>
            <p:ph type="sldNum" sz="quarter" idx="12"/>
          </p:nvPr>
        </p:nvSpPr>
        <p:spPr/>
        <p:txBody>
          <a:bodyPr/>
          <a:lstStyle/>
          <a:p>
            <a:fld id="{1A1129E3-C55D-47F6-9570-EF1B473CE3F9}" type="slidenum">
              <a:rPr lang="hu-HU" smtClean="0"/>
              <a:pPr/>
              <a:t>31</a:t>
            </a:fld>
            <a:endParaRPr lang="hu-HU"/>
          </a:p>
        </p:txBody>
      </p:sp>
      <p:sp>
        <p:nvSpPr>
          <p:cNvPr id="30722" name="Rectangle 2"/>
          <p:cNvSpPr>
            <a:spLocks noGrp="1" noChangeArrowheads="1"/>
          </p:cNvSpPr>
          <p:nvPr>
            <p:ph type="title"/>
          </p:nvPr>
        </p:nvSpPr>
        <p:spPr/>
        <p:txBody>
          <a:bodyPr/>
          <a:lstStyle/>
          <a:p>
            <a:r>
              <a:rPr lang="hu-HU"/>
              <a:t>Eredmények – emberi kiértékelés</a:t>
            </a:r>
            <a:endParaRPr lang="en-US" dirty="0"/>
          </a:p>
        </p:txBody>
      </p:sp>
    </p:spTree>
    <p:extLst>
      <p:ext uri="{BB962C8B-B14F-4D97-AF65-F5344CB8AC3E}">
        <p14:creationId xmlns:p14="http://schemas.microsoft.com/office/powerpoint/2010/main" val="1243207117"/>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ím 3"/>
          <p:cNvSpPr>
            <a:spLocks noGrp="1"/>
          </p:cNvSpPr>
          <p:nvPr>
            <p:ph type="ctrTitle"/>
          </p:nvPr>
        </p:nvSpPr>
        <p:spPr/>
        <p:txBody>
          <a:bodyPr/>
          <a:lstStyle/>
          <a:p>
            <a:r>
              <a:rPr lang="hu-HU" b="1" dirty="0"/>
              <a:t>STATISZTIKAI GÉPI FORDÍTÁS NAPJAINKBAN</a:t>
            </a:r>
          </a:p>
        </p:txBody>
      </p:sp>
      <p:sp>
        <p:nvSpPr>
          <p:cNvPr id="5" name="Alcím 4"/>
          <p:cNvSpPr>
            <a:spLocks noGrp="1"/>
          </p:cNvSpPr>
          <p:nvPr>
            <p:ph type="subTitle" idx="1"/>
          </p:nvPr>
        </p:nvSpPr>
        <p:spPr/>
        <p:txBody>
          <a:bodyPr/>
          <a:lstStyle/>
          <a:p>
            <a:endParaRPr lang="hu-HU"/>
          </a:p>
        </p:txBody>
      </p:sp>
      <p:pic>
        <p:nvPicPr>
          <p:cNvPr id="2050" name="Picture 2" descr="http://idolosol.com/images/what-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073081">
            <a:off x="7722570" y="3264716"/>
            <a:ext cx="2341135" cy="255034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pwnfitness.com/wp-content/uploads/2013/05/what-are-you-talking-abou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3709" y="4123458"/>
            <a:ext cx="2657475" cy="1724025"/>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idolosol.com/images/what-the-hell-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9990161">
            <a:off x="1774696" y="3614497"/>
            <a:ext cx="3379674" cy="229601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media.gettyimages.com/illustrations/what-comic-book-text-illustration-id487707129?s=170667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033" y="368302"/>
            <a:ext cx="5267325" cy="29527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36683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Effect transition="in" filter="wipe(down)">
                                      <p:cBhvr>
                                        <p:cTn id="7" dur="290">
                                          <p:stCondLst>
                                            <p:cond delay="0"/>
                                          </p:stCondLst>
                                        </p:cTn>
                                        <p:tgtEl>
                                          <p:spTgt spid="2052"/>
                                        </p:tgtEl>
                                      </p:cBhvr>
                                    </p:animEffect>
                                    <p:anim calcmode="lin" valueType="num">
                                      <p:cBhvr>
                                        <p:cTn id="8" dur="911" tmFilter="0,0; 0.14,0.36; 0.43,0.73; 0.71,0.91; 1.0,1.0">
                                          <p:stCondLst>
                                            <p:cond delay="0"/>
                                          </p:stCondLst>
                                        </p:cTn>
                                        <p:tgtEl>
                                          <p:spTgt spid="2052"/>
                                        </p:tgtEl>
                                        <p:attrNameLst>
                                          <p:attrName>ppt_x</p:attrName>
                                        </p:attrNameLst>
                                      </p:cBhvr>
                                      <p:tavLst>
                                        <p:tav tm="0">
                                          <p:val>
                                            <p:strVal val="#ppt_x-0.25"/>
                                          </p:val>
                                        </p:tav>
                                        <p:tav tm="100000">
                                          <p:val>
                                            <p:strVal val="#ppt_x"/>
                                          </p:val>
                                        </p:tav>
                                      </p:tavLst>
                                    </p:anim>
                                    <p:anim calcmode="lin" valueType="num">
                                      <p:cBhvr>
                                        <p:cTn id="9" dur="332" tmFilter="0.0,0.0; 0.25,0.07; 0.50,0.2; 0.75,0.467; 1.0,1.0">
                                          <p:stCondLst>
                                            <p:cond delay="0"/>
                                          </p:stCondLst>
                                        </p:cTn>
                                        <p:tgtEl>
                                          <p:spTgt spid="2052"/>
                                        </p:tgtEl>
                                        <p:attrNameLst>
                                          <p:attrName>ppt_y</p:attrName>
                                        </p:attrNameLst>
                                      </p:cBhvr>
                                      <p:tavLst>
                                        <p:tav tm="0" fmla="#ppt_y-sin(pi*$)/3">
                                          <p:val>
                                            <p:fltVal val="0.5"/>
                                          </p:val>
                                        </p:tav>
                                        <p:tav tm="100000">
                                          <p:val>
                                            <p:fltVal val="1"/>
                                          </p:val>
                                        </p:tav>
                                      </p:tavLst>
                                    </p:anim>
                                    <p:anim calcmode="lin" valueType="num">
                                      <p:cBhvr>
                                        <p:cTn id="10" dur="332" tmFilter="0, 0; 0.125,0.2665; 0.25,0.4; 0.375,0.465; 0.5,0.5;  0.625,0.535; 0.75,0.6; 0.875,0.7335; 1,1">
                                          <p:stCondLst>
                                            <p:cond delay="332"/>
                                          </p:stCondLst>
                                        </p:cTn>
                                        <p:tgtEl>
                                          <p:spTgt spid="2052"/>
                                        </p:tgtEl>
                                        <p:attrNameLst>
                                          <p:attrName>ppt_y</p:attrName>
                                        </p:attrNameLst>
                                      </p:cBhvr>
                                      <p:tavLst>
                                        <p:tav tm="0" fmla="#ppt_y-sin(pi*$)/9">
                                          <p:val>
                                            <p:fltVal val="0"/>
                                          </p:val>
                                        </p:tav>
                                        <p:tav tm="100000">
                                          <p:val>
                                            <p:fltVal val="1"/>
                                          </p:val>
                                        </p:tav>
                                      </p:tavLst>
                                    </p:anim>
                                    <p:anim calcmode="lin" valueType="num">
                                      <p:cBhvr>
                                        <p:cTn id="11" dur="166" tmFilter="0, 0; 0.125,0.2665; 0.25,0.4; 0.375,0.465; 0.5,0.5;  0.625,0.535; 0.75,0.6; 0.875,0.7335; 1,1">
                                          <p:stCondLst>
                                            <p:cond delay="662"/>
                                          </p:stCondLst>
                                        </p:cTn>
                                        <p:tgtEl>
                                          <p:spTgt spid="2052"/>
                                        </p:tgtEl>
                                        <p:attrNameLst>
                                          <p:attrName>ppt_y</p:attrName>
                                        </p:attrNameLst>
                                      </p:cBhvr>
                                      <p:tavLst>
                                        <p:tav tm="0" fmla="#ppt_y-sin(pi*$)/27">
                                          <p:val>
                                            <p:fltVal val="0"/>
                                          </p:val>
                                        </p:tav>
                                        <p:tav tm="100000">
                                          <p:val>
                                            <p:fltVal val="1"/>
                                          </p:val>
                                        </p:tav>
                                      </p:tavLst>
                                    </p:anim>
                                    <p:anim calcmode="lin" valueType="num">
                                      <p:cBhvr>
                                        <p:cTn id="12" dur="82" tmFilter="0, 0; 0.125,0.2665; 0.25,0.4; 0.375,0.465; 0.5,0.5;  0.625,0.535; 0.75,0.6; 0.875,0.7335; 1,1">
                                          <p:stCondLst>
                                            <p:cond delay="828"/>
                                          </p:stCondLst>
                                        </p:cTn>
                                        <p:tgtEl>
                                          <p:spTgt spid="2052"/>
                                        </p:tgtEl>
                                        <p:attrNameLst>
                                          <p:attrName>ppt_y</p:attrName>
                                        </p:attrNameLst>
                                      </p:cBhvr>
                                      <p:tavLst>
                                        <p:tav tm="0" fmla="#ppt_y-sin(pi*$)/81">
                                          <p:val>
                                            <p:fltVal val="0"/>
                                          </p:val>
                                        </p:tav>
                                        <p:tav tm="100000">
                                          <p:val>
                                            <p:fltVal val="1"/>
                                          </p:val>
                                        </p:tav>
                                      </p:tavLst>
                                    </p:anim>
                                    <p:animScale>
                                      <p:cBhvr>
                                        <p:cTn id="13" dur="13">
                                          <p:stCondLst>
                                            <p:cond delay="325"/>
                                          </p:stCondLst>
                                        </p:cTn>
                                        <p:tgtEl>
                                          <p:spTgt spid="2052"/>
                                        </p:tgtEl>
                                      </p:cBhvr>
                                      <p:to x="100000" y="60000"/>
                                    </p:animScale>
                                    <p:animScale>
                                      <p:cBhvr>
                                        <p:cTn id="14" dur="83" decel="50000">
                                          <p:stCondLst>
                                            <p:cond delay="338"/>
                                          </p:stCondLst>
                                        </p:cTn>
                                        <p:tgtEl>
                                          <p:spTgt spid="2052"/>
                                        </p:tgtEl>
                                      </p:cBhvr>
                                      <p:to x="100000" y="100000"/>
                                    </p:animScale>
                                    <p:animScale>
                                      <p:cBhvr>
                                        <p:cTn id="15" dur="13">
                                          <p:stCondLst>
                                            <p:cond delay="656"/>
                                          </p:stCondLst>
                                        </p:cTn>
                                        <p:tgtEl>
                                          <p:spTgt spid="2052"/>
                                        </p:tgtEl>
                                      </p:cBhvr>
                                      <p:to x="100000" y="80000"/>
                                    </p:animScale>
                                    <p:animScale>
                                      <p:cBhvr>
                                        <p:cTn id="16" dur="83" decel="50000">
                                          <p:stCondLst>
                                            <p:cond delay="669"/>
                                          </p:stCondLst>
                                        </p:cTn>
                                        <p:tgtEl>
                                          <p:spTgt spid="2052"/>
                                        </p:tgtEl>
                                      </p:cBhvr>
                                      <p:to x="100000" y="100000"/>
                                    </p:animScale>
                                    <p:animScale>
                                      <p:cBhvr>
                                        <p:cTn id="17" dur="13">
                                          <p:stCondLst>
                                            <p:cond delay="821"/>
                                          </p:stCondLst>
                                        </p:cTn>
                                        <p:tgtEl>
                                          <p:spTgt spid="2052"/>
                                        </p:tgtEl>
                                      </p:cBhvr>
                                      <p:to x="100000" y="90000"/>
                                    </p:animScale>
                                    <p:animScale>
                                      <p:cBhvr>
                                        <p:cTn id="18" dur="83" decel="50000">
                                          <p:stCondLst>
                                            <p:cond delay="834"/>
                                          </p:stCondLst>
                                        </p:cTn>
                                        <p:tgtEl>
                                          <p:spTgt spid="2052"/>
                                        </p:tgtEl>
                                      </p:cBhvr>
                                      <p:to x="100000" y="100000"/>
                                    </p:animScale>
                                    <p:animScale>
                                      <p:cBhvr>
                                        <p:cTn id="19" dur="13">
                                          <p:stCondLst>
                                            <p:cond delay="904"/>
                                          </p:stCondLst>
                                        </p:cTn>
                                        <p:tgtEl>
                                          <p:spTgt spid="2052"/>
                                        </p:tgtEl>
                                      </p:cBhvr>
                                      <p:to x="100000" y="95000"/>
                                    </p:animScale>
                                    <p:animScale>
                                      <p:cBhvr>
                                        <p:cTn id="20" dur="83" decel="50000">
                                          <p:stCondLst>
                                            <p:cond delay="917"/>
                                          </p:stCondLst>
                                        </p:cTn>
                                        <p:tgtEl>
                                          <p:spTgt spid="2052"/>
                                        </p:tgtEl>
                                      </p:cBhvr>
                                      <p:to x="100000" y="100000"/>
                                    </p:animScale>
                                  </p:childTnLst>
                                </p:cTn>
                              </p:par>
                              <p:par>
                                <p:cTn id="21" presetID="26" presetClass="entr" presetSubtype="0" fill="hold" nodeType="withEffect">
                                  <p:stCondLst>
                                    <p:cond delay="500"/>
                                  </p:stCondLst>
                                  <p:childTnLst>
                                    <p:set>
                                      <p:cBhvr>
                                        <p:cTn id="22" dur="1" fill="hold">
                                          <p:stCondLst>
                                            <p:cond delay="0"/>
                                          </p:stCondLst>
                                        </p:cTn>
                                        <p:tgtEl>
                                          <p:spTgt spid="2050"/>
                                        </p:tgtEl>
                                        <p:attrNameLst>
                                          <p:attrName>style.visibility</p:attrName>
                                        </p:attrNameLst>
                                      </p:cBhvr>
                                      <p:to>
                                        <p:strVal val="visible"/>
                                      </p:to>
                                    </p:set>
                                    <p:animEffect transition="in" filter="wipe(down)">
                                      <p:cBhvr>
                                        <p:cTn id="23" dur="290">
                                          <p:stCondLst>
                                            <p:cond delay="0"/>
                                          </p:stCondLst>
                                        </p:cTn>
                                        <p:tgtEl>
                                          <p:spTgt spid="2050"/>
                                        </p:tgtEl>
                                      </p:cBhvr>
                                    </p:animEffect>
                                    <p:anim calcmode="lin" valueType="num">
                                      <p:cBhvr>
                                        <p:cTn id="24" dur="911" tmFilter="0,0; 0.14,0.36; 0.43,0.73; 0.71,0.91; 1.0,1.0">
                                          <p:stCondLst>
                                            <p:cond delay="0"/>
                                          </p:stCondLst>
                                        </p:cTn>
                                        <p:tgtEl>
                                          <p:spTgt spid="2050"/>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2050"/>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2050"/>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2050"/>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2050"/>
                                        </p:tgtEl>
                                        <p:attrNameLst>
                                          <p:attrName>ppt_y</p:attrName>
                                        </p:attrNameLst>
                                      </p:cBhvr>
                                      <p:tavLst>
                                        <p:tav tm="0" fmla="#ppt_y-sin(pi*$)/81">
                                          <p:val>
                                            <p:fltVal val="0"/>
                                          </p:val>
                                        </p:tav>
                                        <p:tav tm="100000">
                                          <p:val>
                                            <p:fltVal val="1"/>
                                          </p:val>
                                        </p:tav>
                                      </p:tavLst>
                                    </p:anim>
                                    <p:animScale>
                                      <p:cBhvr>
                                        <p:cTn id="29" dur="13">
                                          <p:stCondLst>
                                            <p:cond delay="325"/>
                                          </p:stCondLst>
                                        </p:cTn>
                                        <p:tgtEl>
                                          <p:spTgt spid="2050"/>
                                        </p:tgtEl>
                                      </p:cBhvr>
                                      <p:to x="100000" y="60000"/>
                                    </p:animScale>
                                    <p:animScale>
                                      <p:cBhvr>
                                        <p:cTn id="30" dur="83" decel="50000">
                                          <p:stCondLst>
                                            <p:cond delay="338"/>
                                          </p:stCondLst>
                                        </p:cTn>
                                        <p:tgtEl>
                                          <p:spTgt spid="2050"/>
                                        </p:tgtEl>
                                      </p:cBhvr>
                                      <p:to x="100000" y="100000"/>
                                    </p:animScale>
                                    <p:animScale>
                                      <p:cBhvr>
                                        <p:cTn id="31" dur="13">
                                          <p:stCondLst>
                                            <p:cond delay="656"/>
                                          </p:stCondLst>
                                        </p:cTn>
                                        <p:tgtEl>
                                          <p:spTgt spid="2050"/>
                                        </p:tgtEl>
                                      </p:cBhvr>
                                      <p:to x="100000" y="80000"/>
                                    </p:animScale>
                                    <p:animScale>
                                      <p:cBhvr>
                                        <p:cTn id="32" dur="83" decel="50000">
                                          <p:stCondLst>
                                            <p:cond delay="669"/>
                                          </p:stCondLst>
                                        </p:cTn>
                                        <p:tgtEl>
                                          <p:spTgt spid="2050"/>
                                        </p:tgtEl>
                                      </p:cBhvr>
                                      <p:to x="100000" y="100000"/>
                                    </p:animScale>
                                    <p:animScale>
                                      <p:cBhvr>
                                        <p:cTn id="33" dur="13">
                                          <p:stCondLst>
                                            <p:cond delay="821"/>
                                          </p:stCondLst>
                                        </p:cTn>
                                        <p:tgtEl>
                                          <p:spTgt spid="2050"/>
                                        </p:tgtEl>
                                      </p:cBhvr>
                                      <p:to x="100000" y="90000"/>
                                    </p:animScale>
                                    <p:animScale>
                                      <p:cBhvr>
                                        <p:cTn id="34" dur="83" decel="50000">
                                          <p:stCondLst>
                                            <p:cond delay="834"/>
                                          </p:stCondLst>
                                        </p:cTn>
                                        <p:tgtEl>
                                          <p:spTgt spid="2050"/>
                                        </p:tgtEl>
                                      </p:cBhvr>
                                      <p:to x="100000" y="100000"/>
                                    </p:animScale>
                                    <p:animScale>
                                      <p:cBhvr>
                                        <p:cTn id="35" dur="13">
                                          <p:stCondLst>
                                            <p:cond delay="904"/>
                                          </p:stCondLst>
                                        </p:cTn>
                                        <p:tgtEl>
                                          <p:spTgt spid="2050"/>
                                        </p:tgtEl>
                                      </p:cBhvr>
                                      <p:to x="100000" y="95000"/>
                                    </p:animScale>
                                    <p:animScale>
                                      <p:cBhvr>
                                        <p:cTn id="36" dur="83" decel="50000">
                                          <p:stCondLst>
                                            <p:cond delay="917"/>
                                          </p:stCondLst>
                                        </p:cTn>
                                        <p:tgtEl>
                                          <p:spTgt spid="2050"/>
                                        </p:tgtEl>
                                      </p:cBhvr>
                                      <p:to x="100000" y="100000"/>
                                    </p:animScale>
                                  </p:childTnLst>
                                </p:cTn>
                              </p:par>
                              <p:par>
                                <p:cTn id="37" presetID="26" presetClass="entr" presetSubtype="0" fill="hold" nodeType="withEffect">
                                  <p:stCondLst>
                                    <p:cond delay="900"/>
                                  </p:stCondLst>
                                  <p:childTnLst>
                                    <p:set>
                                      <p:cBhvr>
                                        <p:cTn id="38" dur="1" fill="hold">
                                          <p:stCondLst>
                                            <p:cond delay="0"/>
                                          </p:stCondLst>
                                        </p:cTn>
                                        <p:tgtEl>
                                          <p:spTgt spid="2060"/>
                                        </p:tgtEl>
                                        <p:attrNameLst>
                                          <p:attrName>style.visibility</p:attrName>
                                        </p:attrNameLst>
                                      </p:cBhvr>
                                      <p:to>
                                        <p:strVal val="visible"/>
                                      </p:to>
                                    </p:set>
                                    <p:animEffect transition="in" filter="wipe(down)">
                                      <p:cBhvr>
                                        <p:cTn id="39" dur="290">
                                          <p:stCondLst>
                                            <p:cond delay="0"/>
                                          </p:stCondLst>
                                        </p:cTn>
                                        <p:tgtEl>
                                          <p:spTgt spid="2060"/>
                                        </p:tgtEl>
                                      </p:cBhvr>
                                    </p:animEffect>
                                    <p:anim calcmode="lin" valueType="num">
                                      <p:cBhvr>
                                        <p:cTn id="40" dur="911" tmFilter="0,0; 0.14,0.36; 0.43,0.73; 0.71,0.91; 1.0,1.0">
                                          <p:stCondLst>
                                            <p:cond delay="0"/>
                                          </p:stCondLst>
                                        </p:cTn>
                                        <p:tgtEl>
                                          <p:spTgt spid="2060"/>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2060"/>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2060"/>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2060"/>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2060"/>
                                        </p:tgtEl>
                                        <p:attrNameLst>
                                          <p:attrName>ppt_y</p:attrName>
                                        </p:attrNameLst>
                                      </p:cBhvr>
                                      <p:tavLst>
                                        <p:tav tm="0" fmla="#ppt_y-sin(pi*$)/81">
                                          <p:val>
                                            <p:fltVal val="0"/>
                                          </p:val>
                                        </p:tav>
                                        <p:tav tm="100000">
                                          <p:val>
                                            <p:fltVal val="1"/>
                                          </p:val>
                                        </p:tav>
                                      </p:tavLst>
                                    </p:anim>
                                    <p:animScale>
                                      <p:cBhvr>
                                        <p:cTn id="45" dur="13">
                                          <p:stCondLst>
                                            <p:cond delay="325"/>
                                          </p:stCondLst>
                                        </p:cTn>
                                        <p:tgtEl>
                                          <p:spTgt spid="2060"/>
                                        </p:tgtEl>
                                      </p:cBhvr>
                                      <p:to x="100000" y="60000"/>
                                    </p:animScale>
                                    <p:animScale>
                                      <p:cBhvr>
                                        <p:cTn id="46" dur="83" decel="50000">
                                          <p:stCondLst>
                                            <p:cond delay="338"/>
                                          </p:stCondLst>
                                        </p:cTn>
                                        <p:tgtEl>
                                          <p:spTgt spid="2060"/>
                                        </p:tgtEl>
                                      </p:cBhvr>
                                      <p:to x="100000" y="100000"/>
                                    </p:animScale>
                                    <p:animScale>
                                      <p:cBhvr>
                                        <p:cTn id="47" dur="13">
                                          <p:stCondLst>
                                            <p:cond delay="656"/>
                                          </p:stCondLst>
                                        </p:cTn>
                                        <p:tgtEl>
                                          <p:spTgt spid="2060"/>
                                        </p:tgtEl>
                                      </p:cBhvr>
                                      <p:to x="100000" y="80000"/>
                                    </p:animScale>
                                    <p:animScale>
                                      <p:cBhvr>
                                        <p:cTn id="48" dur="83" decel="50000">
                                          <p:stCondLst>
                                            <p:cond delay="669"/>
                                          </p:stCondLst>
                                        </p:cTn>
                                        <p:tgtEl>
                                          <p:spTgt spid="2060"/>
                                        </p:tgtEl>
                                      </p:cBhvr>
                                      <p:to x="100000" y="100000"/>
                                    </p:animScale>
                                    <p:animScale>
                                      <p:cBhvr>
                                        <p:cTn id="49" dur="13">
                                          <p:stCondLst>
                                            <p:cond delay="821"/>
                                          </p:stCondLst>
                                        </p:cTn>
                                        <p:tgtEl>
                                          <p:spTgt spid="2060"/>
                                        </p:tgtEl>
                                      </p:cBhvr>
                                      <p:to x="100000" y="90000"/>
                                    </p:animScale>
                                    <p:animScale>
                                      <p:cBhvr>
                                        <p:cTn id="50" dur="83" decel="50000">
                                          <p:stCondLst>
                                            <p:cond delay="834"/>
                                          </p:stCondLst>
                                        </p:cTn>
                                        <p:tgtEl>
                                          <p:spTgt spid="2060"/>
                                        </p:tgtEl>
                                      </p:cBhvr>
                                      <p:to x="100000" y="100000"/>
                                    </p:animScale>
                                    <p:animScale>
                                      <p:cBhvr>
                                        <p:cTn id="51" dur="13">
                                          <p:stCondLst>
                                            <p:cond delay="904"/>
                                          </p:stCondLst>
                                        </p:cTn>
                                        <p:tgtEl>
                                          <p:spTgt spid="2060"/>
                                        </p:tgtEl>
                                      </p:cBhvr>
                                      <p:to x="100000" y="95000"/>
                                    </p:animScale>
                                    <p:animScale>
                                      <p:cBhvr>
                                        <p:cTn id="52" dur="83" decel="50000">
                                          <p:stCondLst>
                                            <p:cond delay="917"/>
                                          </p:stCondLst>
                                        </p:cTn>
                                        <p:tgtEl>
                                          <p:spTgt spid="2060"/>
                                        </p:tgtEl>
                                      </p:cBhvr>
                                      <p:to x="100000" y="100000"/>
                                    </p:animScale>
                                  </p:childTnLst>
                                </p:cTn>
                              </p:par>
                            </p:childTnLst>
                          </p:cTn>
                        </p:par>
                        <p:par>
                          <p:cTn id="53" fill="hold">
                            <p:stCondLst>
                              <p:cond delay="1900"/>
                            </p:stCondLst>
                            <p:childTnLst>
                              <p:par>
                                <p:cTn id="54" presetID="31" presetClass="entr" presetSubtype="0" fill="hold" nodeType="afterEffect">
                                  <p:stCondLst>
                                    <p:cond delay="0"/>
                                  </p:stCondLst>
                                  <p:childTnLst>
                                    <p:set>
                                      <p:cBhvr>
                                        <p:cTn id="55" dur="1" fill="hold">
                                          <p:stCondLst>
                                            <p:cond delay="0"/>
                                          </p:stCondLst>
                                        </p:cTn>
                                        <p:tgtEl>
                                          <p:spTgt spid="2058"/>
                                        </p:tgtEl>
                                        <p:attrNameLst>
                                          <p:attrName>style.visibility</p:attrName>
                                        </p:attrNameLst>
                                      </p:cBhvr>
                                      <p:to>
                                        <p:strVal val="visible"/>
                                      </p:to>
                                    </p:set>
                                    <p:anim calcmode="lin" valueType="num">
                                      <p:cBhvr>
                                        <p:cTn id="56" dur="1000" fill="hold"/>
                                        <p:tgtEl>
                                          <p:spTgt spid="2058"/>
                                        </p:tgtEl>
                                        <p:attrNameLst>
                                          <p:attrName>ppt_w</p:attrName>
                                        </p:attrNameLst>
                                      </p:cBhvr>
                                      <p:tavLst>
                                        <p:tav tm="0">
                                          <p:val>
                                            <p:fltVal val="0"/>
                                          </p:val>
                                        </p:tav>
                                        <p:tav tm="100000">
                                          <p:val>
                                            <p:strVal val="#ppt_w"/>
                                          </p:val>
                                        </p:tav>
                                      </p:tavLst>
                                    </p:anim>
                                    <p:anim calcmode="lin" valueType="num">
                                      <p:cBhvr>
                                        <p:cTn id="57" dur="1000" fill="hold"/>
                                        <p:tgtEl>
                                          <p:spTgt spid="2058"/>
                                        </p:tgtEl>
                                        <p:attrNameLst>
                                          <p:attrName>ppt_h</p:attrName>
                                        </p:attrNameLst>
                                      </p:cBhvr>
                                      <p:tavLst>
                                        <p:tav tm="0">
                                          <p:val>
                                            <p:fltVal val="0"/>
                                          </p:val>
                                        </p:tav>
                                        <p:tav tm="100000">
                                          <p:val>
                                            <p:strVal val="#ppt_h"/>
                                          </p:val>
                                        </p:tav>
                                      </p:tavLst>
                                    </p:anim>
                                    <p:anim calcmode="lin" valueType="num">
                                      <p:cBhvr>
                                        <p:cTn id="58" dur="1000" fill="hold"/>
                                        <p:tgtEl>
                                          <p:spTgt spid="2058"/>
                                        </p:tgtEl>
                                        <p:attrNameLst>
                                          <p:attrName>style.rotation</p:attrName>
                                        </p:attrNameLst>
                                      </p:cBhvr>
                                      <p:tavLst>
                                        <p:tav tm="0">
                                          <p:val>
                                            <p:fltVal val="90"/>
                                          </p:val>
                                        </p:tav>
                                        <p:tav tm="100000">
                                          <p:val>
                                            <p:fltVal val="0"/>
                                          </p:val>
                                        </p:tav>
                                      </p:tavLst>
                                    </p:anim>
                                    <p:animEffect transition="in" filter="fade">
                                      <p:cBhvr>
                                        <p:cTn id="59" dur="1000"/>
                                        <p:tgtEl>
                                          <p:spTgt spid="2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ctrTitle"/>
          </p:nvPr>
        </p:nvSpPr>
        <p:spPr>
          <a:xfrm>
            <a:off x="2223867" y="4423461"/>
            <a:ext cx="7772400" cy="1470025"/>
          </a:xfrm>
        </p:spPr>
        <p:txBody>
          <a:bodyPr>
            <a:normAutofit fontScale="90000"/>
          </a:bodyPr>
          <a:lstStyle/>
          <a:p>
            <a:pPr algn="l"/>
            <a:r>
              <a:rPr lang="hu-HU" b="1" cap="all" dirty="0"/>
              <a:t>Neurális hálózat alapú </a:t>
            </a:r>
            <a:br>
              <a:rPr lang="hu-HU" b="1" cap="all" dirty="0"/>
            </a:br>
            <a:r>
              <a:rPr lang="hu-HU" b="1" cap="all" dirty="0"/>
              <a:t>gépi fordítás</a:t>
            </a:r>
          </a:p>
        </p:txBody>
      </p:sp>
    </p:spTree>
    <p:extLst>
      <p:ext uri="{BB962C8B-B14F-4D97-AF65-F5344CB8AC3E}">
        <p14:creationId xmlns:p14="http://schemas.microsoft.com/office/powerpoint/2010/main" val="666000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Előrecsatolt neurális hálózat</a:t>
            </a:r>
          </a:p>
        </p:txBody>
      </p:sp>
      <p:sp>
        <p:nvSpPr>
          <p:cNvPr id="6" name="Tartalom helye 5">
            <a:extLst>
              <a:ext uri="{FF2B5EF4-FFF2-40B4-BE49-F238E27FC236}">
                <a16:creationId xmlns:a16="http://schemas.microsoft.com/office/drawing/2014/main" xmlns="" id="{C85D84AF-57D3-49DB-8130-BAFCDDF8CCA2}"/>
              </a:ext>
            </a:extLst>
          </p:cNvPr>
          <p:cNvSpPr>
            <a:spLocks noGrp="1"/>
          </p:cNvSpPr>
          <p:nvPr>
            <p:ph sz="half" idx="1"/>
          </p:nvPr>
        </p:nvSpPr>
        <p:spPr/>
        <p:txBody>
          <a:bodyPr/>
          <a:lstStyle/>
          <a:p>
            <a:r>
              <a:rPr lang="hu-HU" dirty="0"/>
              <a:t>Elsődleges alkalmazási területe az osztályozás pl.: képfelismerés, arcfelismerés</a:t>
            </a:r>
          </a:p>
          <a:p>
            <a:r>
              <a:rPr lang="hu-HU" dirty="0"/>
              <a:t>A hálózat definiálásánál rögzíteni kell a bemeneti és kimeneti neuronok számát</a:t>
            </a:r>
          </a:p>
          <a:p>
            <a:endParaRPr lang="hu-HU" dirty="0"/>
          </a:p>
        </p:txBody>
      </p:sp>
      <p:pic>
        <p:nvPicPr>
          <p:cNvPr id="8" name="Tartalom helye 6">
            <a:extLst>
              <a:ext uri="{FF2B5EF4-FFF2-40B4-BE49-F238E27FC236}">
                <a16:creationId xmlns:a16="http://schemas.microsoft.com/office/drawing/2014/main" xmlns="" id="{884FB2AE-3A59-4808-B81B-80759C148962}"/>
              </a:ext>
            </a:extLst>
          </p:cNvPr>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tretch/>
        </p:blipFill>
        <p:spPr bwMode="auto">
          <a:xfrm>
            <a:off x="6172200" y="2543969"/>
            <a:ext cx="5181600" cy="2914649"/>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3787692464"/>
      </p:ext>
    </p:extLst>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stretch>
            <a:fillRect/>
          </a:stretch>
        </p:blipFill>
        <p:spPr>
          <a:xfrm>
            <a:off x="2000623" y="1825625"/>
            <a:ext cx="8190753" cy="4351338"/>
          </a:xfrm>
          <a:prstGeom prst="rect">
            <a:avLst/>
          </a:prstGeom>
        </p:spPr>
      </p:pic>
      <p:sp>
        <p:nvSpPr>
          <p:cNvPr id="3" name="Dia számának helye 2"/>
          <p:cNvSpPr>
            <a:spLocks noGrp="1"/>
          </p:cNvSpPr>
          <p:nvPr>
            <p:ph type="sldNum" sz="quarter" idx="12"/>
          </p:nvPr>
        </p:nvSpPr>
        <p:spPr/>
        <p:txBody>
          <a:bodyPr/>
          <a:lstStyle/>
          <a:p>
            <a:fld id="{1A1129E3-C55D-47F6-9570-EF1B473CE3F9}" type="slidenum">
              <a:rPr lang="hu-HU" smtClean="0"/>
              <a:pPr/>
              <a:t>35</a:t>
            </a:fld>
            <a:endParaRPr lang="hu-HU"/>
          </a:p>
        </p:txBody>
      </p:sp>
      <p:sp>
        <p:nvSpPr>
          <p:cNvPr id="2" name="Cím 1"/>
          <p:cNvSpPr>
            <a:spLocks noGrp="1"/>
          </p:cNvSpPr>
          <p:nvPr>
            <p:ph type="title"/>
          </p:nvPr>
        </p:nvSpPr>
        <p:spPr/>
        <p:txBody>
          <a:bodyPr>
            <a:normAutofit/>
          </a:bodyPr>
          <a:lstStyle/>
          <a:p>
            <a:r>
              <a:rPr lang="hu-HU" dirty="0" err="1"/>
              <a:t>Neuronhálóalapú</a:t>
            </a:r>
            <a:r>
              <a:rPr lang="hu-HU" dirty="0"/>
              <a:t> nyelvmodell</a:t>
            </a:r>
          </a:p>
        </p:txBody>
      </p:sp>
      <p:pic>
        <p:nvPicPr>
          <p:cNvPr id="6" name="Tartalom hely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492894" y="6308726"/>
            <a:ext cx="7663412" cy="348916"/>
          </a:xfrm>
          <a:prstGeom prst="rect">
            <a:avLst/>
          </a:prstGeom>
        </p:spPr>
      </p:pic>
    </p:spTree>
    <p:extLst>
      <p:ext uri="{BB962C8B-B14F-4D97-AF65-F5344CB8AC3E}">
        <p14:creationId xmlns:p14="http://schemas.microsoft.com/office/powerpoint/2010/main" val="3566236088"/>
      </p:ext>
    </p:extLst>
  </p:cSld>
  <p:clrMapOvr>
    <a:masterClrMapping/>
  </p:clrMapOvr>
  <p:transition spd="slow">
    <p:push/>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stretch>
            <a:fillRect/>
          </a:stretch>
        </p:blipFill>
        <p:spPr>
          <a:xfrm>
            <a:off x="2873270" y="1825625"/>
            <a:ext cx="6445460" cy="4351338"/>
          </a:xfrm>
          <a:prstGeom prst="rect">
            <a:avLst/>
          </a:prstGeom>
        </p:spPr>
      </p:pic>
      <p:sp>
        <p:nvSpPr>
          <p:cNvPr id="3" name="Dia számának helye 2"/>
          <p:cNvSpPr>
            <a:spLocks noGrp="1"/>
          </p:cNvSpPr>
          <p:nvPr>
            <p:ph type="sldNum" sz="quarter" idx="12"/>
          </p:nvPr>
        </p:nvSpPr>
        <p:spPr/>
        <p:txBody>
          <a:bodyPr/>
          <a:lstStyle/>
          <a:p>
            <a:fld id="{1A1129E3-C55D-47F6-9570-EF1B473CE3F9}" type="slidenum">
              <a:rPr lang="hu-HU" smtClean="0"/>
              <a:pPr/>
              <a:t>36</a:t>
            </a:fld>
            <a:endParaRPr lang="hu-HU"/>
          </a:p>
        </p:txBody>
      </p:sp>
      <p:sp>
        <p:nvSpPr>
          <p:cNvPr id="2" name="Cím 1"/>
          <p:cNvSpPr>
            <a:spLocks noGrp="1"/>
          </p:cNvSpPr>
          <p:nvPr>
            <p:ph type="title"/>
          </p:nvPr>
        </p:nvSpPr>
        <p:spPr/>
        <p:txBody>
          <a:bodyPr/>
          <a:lstStyle/>
          <a:p>
            <a:r>
              <a:rPr lang="hu-HU" dirty="0" err="1"/>
              <a:t>Neuronhálóalapú</a:t>
            </a:r>
            <a:r>
              <a:rPr lang="hu-HU" dirty="0"/>
              <a:t> nyelvmodell</a:t>
            </a:r>
          </a:p>
        </p:txBody>
      </p:sp>
    </p:spTree>
    <p:extLst>
      <p:ext uri="{BB962C8B-B14F-4D97-AF65-F5344CB8AC3E}">
        <p14:creationId xmlns:p14="http://schemas.microsoft.com/office/powerpoint/2010/main" val="122397306"/>
      </p:ext>
    </p:extLst>
  </p:cSld>
  <p:clrMapOvr>
    <a:masterClrMapping/>
  </p:clrMapOvr>
  <p:transition spd="slow">
    <p:push/>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Visszacsatolt neurális hálózat</a:t>
            </a:r>
          </a:p>
        </p:txBody>
      </p:sp>
      <p:sp>
        <p:nvSpPr>
          <p:cNvPr id="3" name="Tartalom helye 2">
            <a:extLst>
              <a:ext uri="{FF2B5EF4-FFF2-40B4-BE49-F238E27FC236}">
                <a16:creationId xmlns:a16="http://schemas.microsoft.com/office/drawing/2014/main" xmlns="" id="{4DCF994A-4A93-40A7-8CF7-04EDDB430111}"/>
              </a:ext>
            </a:extLst>
          </p:cNvPr>
          <p:cNvSpPr>
            <a:spLocks noGrp="1"/>
          </p:cNvSpPr>
          <p:nvPr>
            <p:ph sz="half" idx="1"/>
          </p:nvPr>
        </p:nvSpPr>
        <p:spPr>
          <a:xfrm>
            <a:off x="838200" y="1825625"/>
            <a:ext cx="4660392" cy="4351338"/>
          </a:xfrm>
        </p:spPr>
        <p:txBody>
          <a:bodyPr/>
          <a:lstStyle/>
          <a:p>
            <a:r>
              <a:rPr lang="hu-HU" dirty="0"/>
              <a:t>Önmagába visszacsatolt neurális hálózat használata esetén nincs megkötés a bemeneti és kimeneti adatok méretére vonatkozóan.</a:t>
            </a:r>
          </a:p>
          <a:p>
            <a:r>
              <a:rPr lang="hu-HU" dirty="0"/>
              <a:t>Alkalmas szöveges bemenet, valamint folytonos jelek (hang) fogadására és feldolgozására.</a:t>
            </a:r>
          </a:p>
          <a:p>
            <a:endParaRPr lang="hu-HU" dirty="0"/>
          </a:p>
        </p:txBody>
      </p:sp>
      <p:pic>
        <p:nvPicPr>
          <p:cNvPr id="6" name="Tartalom helye 6">
            <a:extLst>
              <a:ext uri="{FF2B5EF4-FFF2-40B4-BE49-F238E27FC236}">
                <a16:creationId xmlns:a16="http://schemas.microsoft.com/office/drawing/2014/main" xmlns="" id="{2CEE38CD-2AEE-4830-B03C-A5A10443D5EA}"/>
              </a:ext>
            </a:extLst>
          </p:cNvPr>
          <p:cNvPicPr>
            <a:picLocks noGrp="1" noChangeAspect="1"/>
          </p:cNvPicPr>
          <p:nvPr>
            <p:ph sz="half" idx="2"/>
          </p:nvPr>
        </p:nvPicPr>
        <p:blipFill rotWithShape="1">
          <a:blip r:embed="rId2">
            <a:extLst>
              <a:ext uri="{28A0092B-C50C-407E-A947-70E740481C1C}">
                <a14:useLocalDpi xmlns:a14="http://schemas.microsoft.com/office/drawing/2010/main" val="0"/>
              </a:ext>
            </a:extLst>
          </a:blip>
          <a:stretch/>
        </p:blipFill>
        <p:spPr bwMode="auto">
          <a:xfrm>
            <a:off x="5681472" y="2267935"/>
            <a:ext cx="5672328" cy="319068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Tree>
    <p:extLst>
      <p:ext uri="{BB962C8B-B14F-4D97-AF65-F5344CB8AC3E}">
        <p14:creationId xmlns:p14="http://schemas.microsoft.com/office/powerpoint/2010/main" val="3083022461"/>
      </p:ext>
    </p:extLst>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artalom helye 6"/>
          <p:cNvPicPr>
            <a:picLocks noGrp="1" noChangeAspect="1"/>
          </p:cNvPicPr>
          <p:nvPr>
            <p:ph idx="1"/>
          </p:nvPr>
        </p:nvPicPr>
        <p:blipFill rotWithShape="1">
          <a:blip r:embed="rId3" cstate="email">
            <a:extLst>
              <a:ext uri="{28A0092B-C50C-407E-A947-70E740481C1C}">
                <a14:useLocalDpi xmlns:a14="http://schemas.microsoft.com/office/drawing/2010/main"/>
              </a:ext>
            </a:extLst>
          </a:blip>
          <a:srcRect t="19549"/>
          <a:stretch/>
        </p:blipFill>
        <p:spPr>
          <a:xfrm>
            <a:off x="4535425" y="1825623"/>
            <a:ext cx="5352287" cy="4911812"/>
          </a:xfrm>
          <a:prstGeom prst="rect">
            <a:avLst/>
          </a:prstGeom>
        </p:spPr>
      </p:pic>
      <p:sp>
        <p:nvSpPr>
          <p:cNvPr id="2" name="Cím 1"/>
          <p:cNvSpPr>
            <a:spLocks noGrp="1"/>
          </p:cNvSpPr>
          <p:nvPr>
            <p:ph type="title"/>
          </p:nvPr>
        </p:nvSpPr>
        <p:spPr/>
        <p:txBody>
          <a:bodyPr>
            <a:noAutofit/>
          </a:bodyPr>
          <a:lstStyle/>
          <a:p>
            <a:r>
              <a:rPr lang="hu-HU" sz="3200" dirty="0"/>
              <a:t>A neurális gépi fordító szerkezete</a:t>
            </a:r>
          </a:p>
        </p:txBody>
      </p:sp>
      <p:pic>
        <p:nvPicPr>
          <p:cNvPr id="4" name="Tartalom helye 6">
            <a:extLst>
              <a:ext uri="{FF2B5EF4-FFF2-40B4-BE49-F238E27FC236}">
                <a16:creationId xmlns:a16="http://schemas.microsoft.com/office/drawing/2014/main" xmlns="" id="{53F15C3F-A5B9-4651-8BEE-83C608641C1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r="13363" b="82424"/>
          <a:stretch/>
        </p:blipFill>
        <p:spPr>
          <a:xfrm>
            <a:off x="342107" y="1825623"/>
            <a:ext cx="3754406" cy="868809"/>
          </a:xfrm>
          <a:prstGeom prst="rect">
            <a:avLst/>
          </a:prstGeom>
        </p:spPr>
      </p:pic>
    </p:spTree>
    <p:extLst>
      <p:ext uri="{BB962C8B-B14F-4D97-AF65-F5344CB8AC3E}">
        <p14:creationId xmlns:p14="http://schemas.microsoft.com/office/powerpoint/2010/main" val="2192859859"/>
      </p:ext>
    </p:extLst>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Enkóder</a:t>
            </a:r>
            <a:r>
              <a:rPr lang="hu-HU" dirty="0"/>
              <a:t> működése</a:t>
            </a:r>
          </a:p>
        </p:txBody>
      </p:sp>
      <p:pic>
        <p:nvPicPr>
          <p:cNvPr id="5" name="Tartalom helye 4"/>
          <p:cNvPicPr>
            <a:picLocks noGrp="1" noChangeAspect="1"/>
          </p:cNvPicPr>
          <p:nvPr>
            <p:ph sz="half" idx="1"/>
          </p:nvPr>
        </p:nvPicPr>
        <p:blipFill>
          <a:blip r:embed="rId2"/>
          <a:stretch>
            <a:fillRect/>
          </a:stretch>
        </p:blipFill>
        <p:spPr>
          <a:xfrm>
            <a:off x="1613245" y="2112983"/>
            <a:ext cx="4645906" cy="2746474"/>
          </a:xfrm>
          <a:prstGeom prst="rect">
            <a:avLst/>
          </a:prstGeom>
        </p:spPr>
      </p:pic>
      <p:sp>
        <p:nvSpPr>
          <p:cNvPr id="4" name="Tartalom helye 3"/>
          <p:cNvSpPr>
            <a:spLocks noGrp="1"/>
          </p:cNvSpPr>
          <p:nvPr>
            <p:ph sz="half" idx="2"/>
          </p:nvPr>
        </p:nvSpPr>
        <p:spPr>
          <a:xfrm>
            <a:off x="6181298" y="1910444"/>
            <a:ext cx="4091414" cy="3426426"/>
          </a:xfrm>
        </p:spPr>
        <p:txBody>
          <a:bodyPr/>
          <a:lstStyle/>
          <a:p>
            <a:r>
              <a:rPr lang="hu-HU" dirty="0"/>
              <a:t>A forrásnyelvi mondatot reprezentáló neuron</a:t>
            </a:r>
          </a:p>
          <a:p>
            <a:endParaRPr lang="hu-HU" sz="1050" dirty="0"/>
          </a:p>
          <a:p>
            <a:r>
              <a:rPr lang="hu-HU" dirty="0"/>
              <a:t>Szóbeágyazási modell</a:t>
            </a:r>
          </a:p>
          <a:p>
            <a:endParaRPr lang="hu-HU" sz="1600" dirty="0"/>
          </a:p>
          <a:p>
            <a:r>
              <a:rPr lang="hu-HU" dirty="0"/>
              <a:t>„</a:t>
            </a:r>
            <a:r>
              <a:rPr lang="hu-HU" dirty="0" err="1"/>
              <a:t>One-hot</a:t>
            </a:r>
            <a:r>
              <a:rPr lang="hu-HU" dirty="0"/>
              <a:t>” kódolású szótárvektor</a:t>
            </a:r>
          </a:p>
        </p:txBody>
      </p:sp>
      <p:cxnSp>
        <p:nvCxnSpPr>
          <p:cNvPr id="7" name="Egyenes összekötő 6"/>
          <p:cNvCxnSpPr/>
          <p:nvPr/>
        </p:nvCxnSpPr>
        <p:spPr>
          <a:xfrm>
            <a:off x="6181298" y="2767297"/>
            <a:ext cx="4091414" cy="14278"/>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Egyenes összekötő 9"/>
          <p:cNvCxnSpPr/>
          <p:nvPr/>
        </p:nvCxnSpPr>
        <p:spPr>
          <a:xfrm>
            <a:off x="6181298" y="3675939"/>
            <a:ext cx="4091414"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31490998"/>
      </p:ext>
    </p:extLst>
  </p:cSld>
  <p:clrMapOvr>
    <a:masterClrMapping/>
  </p:clrMapOvr>
  <p:transition spd="slow">
    <p:push/>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descr="The Uneasy Metamorphoses of Machine Translation - Exchanges: Journal of  Literary Translation">
            <a:extLst>
              <a:ext uri="{FF2B5EF4-FFF2-40B4-BE49-F238E27FC236}">
                <a16:creationId xmlns:a16="http://schemas.microsoft.com/office/drawing/2014/main" xmlns="" id="{31D3E5BD-EC22-40E3-9C5C-DCB800D00AD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309812" y="1905794"/>
            <a:ext cx="7572375" cy="4191000"/>
          </a:xfrm>
          <a:prstGeom prst="rect">
            <a:avLst/>
          </a:prstGeom>
          <a:ln>
            <a:noFill/>
          </a:ln>
          <a:effectLst>
            <a:outerShdw blurRad="292100" dist="139700" dir="2700000" algn="tl" rotWithShape="0">
              <a:srgbClr val="333333">
                <a:alpha val="65000"/>
              </a:srgbClr>
            </a:outerShdw>
          </a:effectLst>
          <a:extLst/>
        </p:spPr>
      </p:pic>
      <p:sp>
        <p:nvSpPr>
          <p:cNvPr id="2" name="Cím 1">
            <a:extLst>
              <a:ext uri="{FF2B5EF4-FFF2-40B4-BE49-F238E27FC236}">
                <a16:creationId xmlns:a16="http://schemas.microsoft.com/office/drawing/2014/main" xmlns="" id="{C979D860-DAAD-4B5F-A6F6-771A5D6A2C37}"/>
              </a:ext>
            </a:extLst>
          </p:cNvPr>
          <p:cNvSpPr>
            <a:spLocks noGrp="1"/>
          </p:cNvSpPr>
          <p:nvPr>
            <p:ph type="title"/>
          </p:nvPr>
        </p:nvSpPr>
        <p:spPr/>
        <p:txBody>
          <a:bodyPr/>
          <a:lstStyle/>
          <a:p>
            <a:r>
              <a:rPr lang="hu-HU" dirty="0"/>
              <a:t>Gépi fordítás</a:t>
            </a:r>
          </a:p>
        </p:txBody>
      </p:sp>
      <p:sp>
        <p:nvSpPr>
          <p:cNvPr id="5" name="Szövegdoboz 4">
            <a:extLst>
              <a:ext uri="{FF2B5EF4-FFF2-40B4-BE49-F238E27FC236}">
                <a16:creationId xmlns:a16="http://schemas.microsoft.com/office/drawing/2014/main" xmlns="" id="{CAF969F8-1797-4BF6-AAB6-C11B6EE8C65C}"/>
              </a:ext>
            </a:extLst>
          </p:cNvPr>
          <p:cNvSpPr txBox="1"/>
          <p:nvPr/>
        </p:nvSpPr>
        <p:spPr>
          <a:xfrm>
            <a:off x="6703909" y="6492875"/>
            <a:ext cx="5344989" cy="276999"/>
          </a:xfrm>
          <a:prstGeom prst="rect">
            <a:avLst/>
          </a:prstGeom>
          <a:noFill/>
        </p:spPr>
        <p:txBody>
          <a:bodyPr wrap="none" rtlCol="0">
            <a:spAutoFit/>
          </a:bodyPr>
          <a:lstStyle/>
          <a:p>
            <a:r>
              <a:rPr lang="hu-HU" sz="1200" dirty="0"/>
              <a:t>https://exchanges.uiowa.edu/blog/</a:t>
            </a:r>
            <a:r>
              <a:rPr lang="hu-HU" sz="1067" dirty="0"/>
              <a:t>the-uneasy-metamorphoses-of-machine-translation</a:t>
            </a:r>
            <a:r>
              <a:rPr lang="hu-HU" sz="1200" dirty="0"/>
              <a:t>/</a:t>
            </a:r>
          </a:p>
        </p:txBody>
      </p:sp>
    </p:spTree>
    <p:extLst>
      <p:ext uri="{BB962C8B-B14F-4D97-AF65-F5344CB8AC3E}">
        <p14:creationId xmlns:p14="http://schemas.microsoft.com/office/powerpoint/2010/main" val="2923033141"/>
      </p:ext>
    </p:extLst>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p:cNvSpPr>
            <a:spLocks noGrp="1"/>
          </p:cNvSpPr>
          <p:nvPr>
            <p:ph type="title"/>
          </p:nvPr>
        </p:nvSpPr>
        <p:spPr/>
        <p:txBody>
          <a:bodyPr/>
          <a:lstStyle/>
          <a:p>
            <a:r>
              <a:rPr lang="hu-HU" sz="4000" dirty="0">
                <a:solidFill>
                  <a:prstClr val="black"/>
                </a:solidFill>
              </a:rPr>
              <a:t>Szóbeágyazás-modell (</a:t>
            </a:r>
            <a:r>
              <a:rPr lang="hu-HU" sz="4000" dirty="0" err="1">
                <a:solidFill>
                  <a:prstClr val="black"/>
                </a:solidFill>
              </a:rPr>
              <a:t>Mikolov</a:t>
            </a:r>
            <a:r>
              <a:rPr lang="hu-HU" sz="4000" dirty="0">
                <a:solidFill>
                  <a:prstClr val="black"/>
                </a:solidFill>
              </a:rPr>
              <a:t> et.al, 2013)</a:t>
            </a:r>
            <a:endParaRPr lang="hu-HU" dirty="0"/>
          </a:p>
        </p:txBody>
      </p:sp>
      <p:sp>
        <p:nvSpPr>
          <p:cNvPr id="2" name="Dia számának helye 1"/>
          <p:cNvSpPr>
            <a:spLocks noGrp="1"/>
          </p:cNvSpPr>
          <p:nvPr>
            <p:ph type="sldNum" sz="quarter" idx="12"/>
          </p:nvPr>
        </p:nvSpPr>
        <p:spPr/>
        <p:txBody>
          <a:bodyPr/>
          <a:lstStyle/>
          <a:p>
            <a:pPr>
              <a:buNone/>
            </a:pPr>
            <a:fld id="{30FD70E8-6046-4F4F-8121-6FD211D75CA7}" type="slidenum">
              <a:rPr lang="hu-HU" smtClean="0"/>
              <a:pPr>
                <a:buNone/>
              </a:pPr>
              <a:t>40</a:t>
            </a:fld>
            <a:endParaRPr lang="hu-HU"/>
          </a:p>
        </p:txBody>
      </p:sp>
      <p:sp>
        <p:nvSpPr>
          <p:cNvPr id="23" name="Szövegdoboz 22"/>
          <p:cNvSpPr txBox="1"/>
          <p:nvPr/>
        </p:nvSpPr>
        <p:spPr>
          <a:xfrm>
            <a:off x="3098554" y="2698990"/>
            <a:ext cx="1492181" cy="2603790"/>
          </a:xfrm>
          <a:prstGeom prst="rect">
            <a:avLst/>
          </a:prstGeom>
          <a:noFill/>
        </p:spPr>
        <p:txBody>
          <a:bodyPr wrap="square" rtlCol="0">
            <a:spAutoFit/>
          </a:bodyPr>
          <a:lstStyle/>
          <a:p>
            <a:pPr>
              <a:buNone/>
            </a:pPr>
            <a:r>
              <a:rPr lang="hu-HU" sz="2400" dirty="0">
                <a:solidFill>
                  <a:srgbClr val="FF0000"/>
                </a:solidFill>
              </a:rPr>
              <a:t>A</a:t>
            </a:r>
          </a:p>
          <a:p>
            <a:pPr>
              <a:buNone/>
            </a:pPr>
            <a:r>
              <a:rPr lang="hu-HU" sz="2400" dirty="0">
                <a:solidFill>
                  <a:srgbClr val="FF0000"/>
                </a:solidFill>
              </a:rPr>
              <a:t>fővárosi</a:t>
            </a:r>
          </a:p>
          <a:p>
            <a:pPr>
              <a:buNone/>
            </a:pPr>
            <a:r>
              <a:rPr lang="hu-HU" sz="2400" dirty="0">
                <a:solidFill>
                  <a:srgbClr val="FF0000"/>
                </a:solidFill>
              </a:rPr>
              <a:t>fagylalt</a:t>
            </a:r>
            <a:br>
              <a:rPr lang="hu-HU" sz="2400" dirty="0">
                <a:solidFill>
                  <a:srgbClr val="FF0000"/>
                </a:solidFill>
              </a:rPr>
            </a:br>
            <a:r>
              <a:rPr lang="hu-HU" sz="2400" dirty="0">
                <a:solidFill>
                  <a:srgbClr val="FF0000"/>
                </a:solidFill>
              </a:rPr>
              <a:t>nagyon</a:t>
            </a:r>
          </a:p>
          <a:p>
            <a:pPr>
              <a:buNone/>
            </a:pPr>
            <a:r>
              <a:rPr lang="hu-HU" sz="2400" dirty="0">
                <a:solidFill>
                  <a:srgbClr val="FF0000"/>
                </a:solidFill>
              </a:rPr>
              <a:t>finom</a:t>
            </a:r>
          </a:p>
          <a:p>
            <a:pPr>
              <a:buNone/>
            </a:pPr>
            <a:endParaRPr lang="hu-HU" sz="2400" dirty="0">
              <a:solidFill>
                <a:srgbClr val="FF0000"/>
              </a:solidFill>
            </a:endParaRPr>
          </a:p>
        </p:txBody>
      </p:sp>
      <p:sp>
        <p:nvSpPr>
          <p:cNvPr id="24" name="Szövegdoboz 23"/>
          <p:cNvSpPr txBox="1"/>
          <p:nvPr/>
        </p:nvSpPr>
        <p:spPr>
          <a:xfrm>
            <a:off x="8791043" y="2698990"/>
            <a:ext cx="1556105" cy="2603790"/>
          </a:xfrm>
          <a:prstGeom prst="rect">
            <a:avLst/>
          </a:prstGeom>
          <a:noFill/>
        </p:spPr>
        <p:txBody>
          <a:bodyPr wrap="square" rtlCol="0">
            <a:spAutoFit/>
          </a:bodyPr>
          <a:lstStyle/>
          <a:p>
            <a:pPr>
              <a:buNone/>
            </a:pPr>
            <a:r>
              <a:rPr lang="hu-HU" sz="2400" dirty="0">
                <a:solidFill>
                  <a:srgbClr val="145077"/>
                </a:solidFill>
              </a:rPr>
              <a:t>A</a:t>
            </a:r>
          </a:p>
          <a:p>
            <a:pPr>
              <a:buNone/>
            </a:pPr>
            <a:r>
              <a:rPr lang="hu-HU" sz="2400" dirty="0">
                <a:solidFill>
                  <a:srgbClr val="145077"/>
                </a:solidFill>
              </a:rPr>
              <a:t>budapesti</a:t>
            </a:r>
          </a:p>
          <a:p>
            <a:pPr>
              <a:buNone/>
            </a:pPr>
            <a:r>
              <a:rPr lang="hu-HU" sz="2400" dirty="0">
                <a:solidFill>
                  <a:srgbClr val="145077"/>
                </a:solidFill>
              </a:rPr>
              <a:t>jégkrém</a:t>
            </a:r>
            <a:br>
              <a:rPr lang="hu-HU" sz="2400" dirty="0">
                <a:solidFill>
                  <a:srgbClr val="145077"/>
                </a:solidFill>
              </a:rPr>
            </a:br>
            <a:r>
              <a:rPr lang="hu-HU" sz="2400" dirty="0">
                <a:solidFill>
                  <a:srgbClr val="145077"/>
                </a:solidFill>
              </a:rPr>
              <a:t>rendkívül</a:t>
            </a:r>
          </a:p>
          <a:p>
            <a:pPr>
              <a:buNone/>
            </a:pPr>
            <a:r>
              <a:rPr lang="hu-HU" sz="2400" dirty="0">
                <a:solidFill>
                  <a:srgbClr val="145077"/>
                </a:solidFill>
              </a:rPr>
              <a:t>ízletes</a:t>
            </a:r>
          </a:p>
          <a:p>
            <a:pPr>
              <a:buNone/>
            </a:pPr>
            <a:endParaRPr lang="hu-HU" sz="2400" dirty="0">
              <a:solidFill>
                <a:srgbClr val="145077"/>
              </a:solidFill>
            </a:endParaRPr>
          </a:p>
        </p:txBody>
      </p:sp>
      <p:grpSp>
        <p:nvGrpSpPr>
          <p:cNvPr id="38" name="Csoportba foglalás 37"/>
          <p:cNvGrpSpPr/>
          <p:nvPr/>
        </p:nvGrpSpPr>
        <p:grpSpPr>
          <a:xfrm>
            <a:off x="4631824" y="2382850"/>
            <a:ext cx="3666388" cy="3546369"/>
            <a:chOff x="4143764" y="1999623"/>
            <a:chExt cx="4888518" cy="4728491"/>
          </a:xfrm>
        </p:grpSpPr>
        <p:cxnSp>
          <p:nvCxnSpPr>
            <p:cNvPr id="7" name="Egyenes összekötő nyíllal 6"/>
            <p:cNvCxnSpPr/>
            <p:nvPr/>
          </p:nvCxnSpPr>
          <p:spPr>
            <a:xfrm>
              <a:off x="4350936" y="5958673"/>
              <a:ext cx="442127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0" name="Egyenes összekötő nyíllal 9"/>
            <p:cNvCxnSpPr/>
            <p:nvPr/>
          </p:nvCxnSpPr>
          <p:spPr>
            <a:xfrm flipV="1">
              <a:off x="4350936" y="1999623"/>
              <a:ext cx="0" cy="395905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7" name="Szövegdoboz 16"/>
            <p:cNvSpPr txBox="1"/>
            <p:nvPr/>
          </p:nvSpPr>
          <p:spPr>
            <a:xfrm>
              <a:off x="5716854" y="2154152"/>
              <a:ext cx="1334126" cy="492443"/>
            </a:xfrm>
            <a:prstGeom prst="rect">
              <a:avLst/>
            </a:prstGeom>
            <a:noFill/>
          </p:spPr>
          <p:txBody>
            <a:bodyPr wrap="none" rtlCol="0">
              <a:spAutoFit/>
            </a:bodyPr>
            <a:lstStyle/>
            <a:p>
              <a:pPr>
                <a:buNone/>
              </a:pPr>
              <a:r>
                <a:rPr lang="hu-HU" sz="1800" dirty="0">
                  <a:solidFill>
                    <a:srgbClr val="FF0000"/>
                  </a:solidFill>
                </a:rPr>
                <a:t>fővárosi</a:t>
              </a:r>
            </a:p>
          </p:txBody>
        </p:sp>
        <p:sp>
          <p:nvSpPr>
            <p:cNvPr id="18" name="Szövegdoboz 17"/>
            <p:cNvSpPr txBox="1"/>
            <p:nvPr/>
          </p:nvSpPr>
          <p:spPr>
            <a:xfrm>
              <a:off x="4906900" y="2893864"/>
              <a:ext cx="1592744" cy="492443"/>
            </a:xfrm>
            <a:prstGeom prst="rect">
              <a:avLst/>
            </a:prstGeom>
            <a:noFill/>
          </p:spPr>
          <p:txBody>
            <a:bodyPr wrap="none" rtlCol="0">
              <a:spAutoFit/>
            </a:bodyPr>
            <a:lstStyle/>
            <a:p>
              <a:pPr>
                <a:buNone/>
              </a:pPr>
              <a:r>
                <a:rPr lang="hu-HU" sz="1800" dirty="0">
                  <a:solidFill>
                    <a:srgbClr val="145077"/>
                  </a:solidFill>
                </a:rPr>
                <a:t>budapesti</a:t>
              </a:r>
            </a:p>
          </p:txBody>
        </p:sp>
        <p:sp>
          <p:nvSpPr>
            <p:cNvPr id="19" name="Szövegdoboz 18"/>
            <p:cNvSpPr txBox="1"/>
            <p:nvPr/>
          </p:nvSpPr>
          <p:spPr>
            <a:xfrm>
              <a:off x="4424811" y="4607700"/>
              <a:ext cx="1291379" cy="492443"/>
            </a:xfrm>
            <a:prstGeom prst="rect">
              <a:avLst/>
            </a:prstGeom>
            <a:noFill/>
          </p:spPr>
          <p:txBody>
            <a:bodyPr wrap="none" rtlCol="0">
              <a:spAutoFit/>
            </a:bodyPr>
            <a:lstStyle/>
            <a:p>
              <a:pPr>
                <a:buNone/>
              </a:pPr>
              <a:r>
                <a:rPr lang="hu-HU" sz="1800" dirty="0">
                  <a:solidFill>
                    <a:srgbClr val="FF0000"/>
                  </a:solidFill>
                </a:rPr>
                <a:t>fagylalt</a:t>
              </a:r>
            </a:p>
          </p:txBody>
        </p:sp>
        <p:sp>
          <p:nvSpPr>
            <p:cNvPr id="20" name="Szövegdoboz 19"/>
            <p:cNvSpPr txBox="1"/>
            <p:nvPr/>
          </p:nvSpPr>
          <p:spPr>
            <a:xfrm>
              <a:off x="5450844" y="5218961"/>
              <a:ext cx="1383284" cy="492443"/>
            </a:xfrm>
            <a:prstGeom prst="rect">
              <a:avLst/>
            </a:prstGeom>
            <a:noFill/>
          </p:spPr>
          <p:txBody>
            <a:bodyPr wrap="none" rtlCol="0">
              <a:spAutoFit/>
            </a:bodyPr>
            <a:lstStyle/>
            <a:p>
              <a:pPr>
                <a:buNone/>
              </a:pPr>
              <a:r>
                <a:rPr lang="hu-HU" sz="1800" dirty="0">
                  <a:solidFill>
                    <a:srgbClr val="145077"/>
                  </a:solidFill>
                </a:rPr>
                <a:t>jégkrém</a:t>
              </a:r>
            </a:p>
          </p:txBody>
        </p:sp>
        <p:sp>
          <p:nvSpPr>
            <p:cNvPr id="21" name="Szövegdoboz 20"/>
            <p:cNvSpPr txBox="1"/>
            <p:nvPr/>
          </p:nvSpPr>
          <p:spPr>
            <a:xfrm>
              <a:off x="7596023" y="3413719"/>
              <a:ext cx="1037036" cy="492443"/>
            </a:xfrm>
            <a:prstGeom prst="rect">
              <a:avLst/>
            </a:prstGeom>
            <a:noFill/>
          </p:spPr>
          <p:txBody>
            <a:bodyPr wrap="none" rtlCol="0">
              <a:spAutoFit/>
            </a:bodyPr>
            <a:lstStyle/>
            <a:p>
              <a:pPr>
                <a:buNone/>
              </a:pPr>
              <a:r>
                <a:rPr lang="hu-HU" sz="1800" dirty="0">
                  <a:solidFill>
                    <a:srgbClr val="FF0000"/>
                  </a:solidFill>
                </a:rPr>
                <a:t>finom</a:t>
              </a:r>
            </a:p>
          </p:txBody>
        </p:sp>
        <p:sp>
          <p:nvSpPr>
            <p:cNvPr id="22" name="Szövegdoboz 21"/>
            <p:cNvSpPr txBox="1"/>
            <p:nvPr/>
          </p:nvSpPr>
          <p:spPr>
            <a:xfrm>
              <a:off x="7082848" y="4153431"/>
              <a:ext cx="1152452" cy="492443"/>
            </a:xfrm>
            <a:prstGeom prst="rect">
              <a:avLst/>
            </a:prstGeom>
            <a:noFill/>
          </p:spPr>
          <p:txBody>
            <a:bodyPr wrap="none" rtlCol="0">
              <a:spAutoFit/>
            </a:bodyPr>
            <a:lstStyle/>
            <a:p>
              <a:pPr>
                <a:buNone/>
              </a:pPr>
              <a:r>
                <a:rPr lang="hu-HU" sz="1800" dirty="0">
                  <a:solidFill>
                    <a:srgbClr val="145077"/>
                  </a:solidFill>
                </a:rPr>
                <a:t>ízletes</a:t>
              </a:r>
            </a:p>
          </p:txBody>
        </p:sp>
        <p:cxnSp>
          <p:nvCxnSpPr>
            <p:cNvPr id="25" name="Egyenes összekötő nyíllal 24"/>
            <p:cNvCxnSpPr>
              <a:stCxn id="17" idx="2"/>
              <a:endCxn id="18" idx="0"/>
            </p:cNvCxnSpPr>
            <p:nvPr/>
          </p:nvCxnSpPr>
          <p:spPr>
            <a:xfrm flipH="1">
              <a:off x="5703272" y="2646595"/>
              <a:ext cx="680644" cy="24726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8" name="Egyenes összekötő nyíllal 27"/>
            <p:cNvCxnSpPr>
              <a:stCxn id="21" idx="2"/>
              <a:endCxn id="22" idx="0"/>
            </p:cNvCxnSpPr>
            <p:nvPr/>
          </p:nvCxnSpPr>
          <p:spPr>
            <a:xfrm flipH="1">
              <a:off x="7659075" y="3906161"/>
              <a:ext cx="455467" cy="24726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1" name="Egyenes összekötő nyíllal 30"/>
            <p:cNvCxnSpPr>
              <a:stCxn id="19" idx="2"/>
              <a:endCxn id="20" idx="0"/>
            </p:cNvCxnSpPr>
            <p:nvPr/>
          </p:nvCxnSpPr>
          <p:spPr>
            <a:xfrm>
              <a:off x="5070500" y="5100142"/>
              <a:ext cx="1071987" cy="118819"/>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37" name="Szövegdoboz 36"/>
            <p:cNvSpPr txBox="1"/>
            <p:nvPr/>
          </p:nvSpPr>
          <p:spPr>
            <a:xfrm>
              <a:off x="4143764" y="6051006"/>
              <a:ext cx="4888518" cy="677108"/>
            </a:xfrm>
            <a:prstGeom prst="rect">
              <a:avLst/>
            </a:prstGeom>
            <a:noFill/>
          </p:spPr>
          <p:txBody>
            <a:bodyPr wrap="none" rtlCol="0">
              <a:spAutoFit/>
            </a:bodyPr>
            <a:lstStyle/>
            <a:p>
              <a:pPr>
                <a:buNone/>
              </a:pPr>
              <a:r>
                <a:rPr lang="hu-HU" sz="2700" dirty="0"/>
                <a:t>Szóbeágyazási modell</a:t>
              </a:r>
            </a:p>
          </p:txBody>
        </p:sp>
      </p:grpSp>
    </p:spTree>
    <p:extLst>
      <p:ext uri="{BB962C8B-B14F-4D97-AF65-F5344CB8AC3E}">
        <p14:creationId xmlns:p14="http://schemas.microsoft.com/office/powerpoint/2010/main" val="131836218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zövegdoboz 11"/>
          <p:cNvSpPr txBox="1"/>
          <p:nvPr/>
        </p:nvSpPr>
        <p:spPr>
          <a:xfrm>
            <a:off x="4128359" y="1798029"/>
            <a:ext cx="4733027" cy="461665"/>
          </a:xfrm>
          <a:prstGeom prst="rect">
            <a:avLst/>
          </a:prstGeom>
          <a:noFill/>
        </p:spPr>
        <p:txBody>
          <a:bodyPr wrap="none" rtlCol="0">
            <a:spAutoFit/>
          </a:bodyPr>
          <a:lstStyle/>
          <a:p>
            <a:pPr>
              <a:buNone/>
            </a:pPr>
            <a:r>
              <a:rPr lang="hu-HU" sz="2400" dirty="0"/>
              <a:t>A fővárosi fagylalt nagyon finom</a:t>
            </a:r>
          </a:p>
        </p:txBody>
      </p:sp>
      <p:sp>
        <p:nvSpPr>
          <p:cNvPr id="13" name="Szövegdoboz 12"/>
          <p:cNvSpPr txBox="1"/>
          <p:nvPr/>
        </p:nvSpPr>
        <p:spPr>
          <a:xfrm>
            <a:off x="4128359" y="1798029"/>
            <a:ext cx="4733027" cy="461665"/>
          </a:xfrm>
          <a:prstGeom prst="rect">
            <a:avLst/>
          </a:prstGeom>
          <a:noFill/>
        </p:spPr>
        <p:txBody>
          <a:bodyPr wrap="none" rtlCol="0">
            <a:spAutoFit/>
          </a:bodyPr>
          <a:lstStyle/>
          <a:p>
            <a:pPr>
              <a:buNone/>
            </a:pPr>
            <a:r>
              <a:rPr lang="hu-HU" sz="2400" dirty="0">
                <a:solidFill>
                  <a:srgbClr val="145077"/>
                </a:solidFill>
              </a:rPr>
              <a:t>A fővárosi </a:t>
            </a:r>
            <a:r>
              <a:rPr lang="hu-HU" sz="2400" dirty="0">
                <a:solidFill>
                  <a:srgbClr val="FF0000"/>
                </a:solidFill>
              </a:rPr>
              <a:t>fagylalt</a:t>
            </a:r>
            <a:r>
              <a:rPr lang="hu-HU" sz="2400" dirty="0"/>
              <a:t> </a:t>
            </a:r>
            <a:r>
              <a:rPr lang="hu-HU" sz="2400" dirty="0">
                <a:solidFill>
                  <a:srgbClr val="145077"/>
                </a:solidFill>
              </a:rPr>
              <a:t>nagyon finom</a:t>
            </a:r>
          </a:p>
        </p:txBody>
      </p:sp>
      <p:sp>
        <p:nvSpPr>
          <p:cNvPr id="7" name="Cím 6"/>
          <p:cNvSpPr>
            <a:spLocks noGrp="1"/>
          </p:cNvSpPr>
          <p:nvPr>
            <p:ph type="title"/>
          </p:nvPr>
        </p:nvSpPr>
        <p:spPr/>
        <p:txBody>
          <a:bodyPr>
            <a:normAutofit/>
          </a:bodyPr>
          <a:lstStyle/>
          <a:p>
            <a:r>
              <a:rPr lang="hu-HU" sz="4000" dirty="0"/>
              <a:t>Szóbeágyazás-modell (</a:t>
            </a:r>
            <a:r>
              <a:rPr lang="hu-HU" sz="4000" dirty="0" err="1"/>
              <a:t>Mikolov</a:t>
            </a:r>
            <a:r>
              <a:rPr lang="hu-HU" sz="4000" dirty="0"/>
              <a:t> et.al, 2013)</a:t>
            </a:r>
          </a:p>
        </p:txBody>
      </p:sp>
      <p:pic>
        <p:nvPicPr>
          <p:cNvPr id="10" name="Tartalom helye 3"/>
          <p:cNvPicPr>
            <a:picLocks noGrp="1" noChangeAspect="1"/>
          </p:cNvPicPr>
          <p:nvPr>
            <p:ph sz="half" idx="1"/>
          </p:nvPr>
        </p:nvPicPr>
        <p:blipFill rotWithShape="1">
          <a:blip r:embed="rId2" cstate="print">
            <a:extLst>
              <a:ext uri="{28A0092B-C50C-407E-A947-70E740481C1C}">
                <a14:useLocalDpi xmlns:a14="http://schemas.microsoft.com/office/drawing/2010/main" val="0"/>
              </a:ext>
            </a:extLst>
          </a:blip>
          <a:stretch/>
        </p:blipFill>
        <p:spPr>
          <a:xfrm>
            <a:off x="3774942" y="2822550"/>
            <a:ext cx="5237304" cy="2587563"/>
          </a:xfrm>
        </p:spPr>
      </p:pic>
      <p:sp>
        <p:nvSpPr>
          <p:cNvPr id="14" name="Jobbra nyíl 13"/>
          <p:cNvSpPr/>
          <p:nvPr/>
        </p:nvSpPr>
        <p:spPr>
          <a:xfrm>
            <a:off x="2907120" y="2871721"/>
            <a:ext cx="556032" cy="24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hu-HU" sz="2700"/>
          </a:p>
        </p:txBody>
      </p:sp>
      <p:sp>
        <p:nvSpPr>
          <p:cNvPr id="17" name="Balra nyíl 16"/>
          <p:cNvSpPr/>
          <p:nvPr/>
        </p:nvSpPr>
        <p:spPr>
          <a:xfrm>
            <a:off x="9128301" y="3164251"/>
            <a:ext cx="650477" cy="296173"/>
          </a:xfrm>
          <a:prstGeom prst="leftArrow">
            <a:avLst/>
          </a:prstGeom>
          <a:solidFill>
            <a:srgbClr val="FF0000"/>
          </a:solidFill>
          <a:ln>
            <a:solidFill>
              <a:srgbClr val="FF0000"/>
            </a:solid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buNone/>
            </a:pPr>
            <a:endParaRPr lang="hu-HU" sz="2700">
              <a:solidFill>
                <a:srgbClr val="FF0000"/>
              </a:solidFill>
            </a:endParaRPr>
          </a:p>
        </p:txBody>
      </p:sp>
      <p:sp>
        <p:nvSpPr>
          <p:cNvPr id="18" name="Jobbra nyíl 17"/>
          <p:cNvSpPr/>
          <p:nvPr/>
        </p:nvSpPr>
        <p:spPr>
          <a:xfrm>
            <a:off x="2907120" y="3422644"/>
            <a:ext cx="556032" cy="24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hu-HU" sz="2700"/>
          </a:p>
        </p:txBody>
      </p:sp>
      <p:sp>
        <p:nvSpPr>
          <p:cNvPr id="19" name="Jobbra nyíl 18"/>
          <p:cNvSpPr/>
          <p:nvPr/>
        </p:nvSpPr>
        <p:spPr>
          <a:xfrm>
            <a:off x="2907120" y="4212035"/>
            <a:ext cx="556032" cy="24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2700"/>
          </a:p>
        </p:txBody>
      </p:sp>
      <p:sp>
        <p:nvSpPr>
          <p:cNvPr id="20" name="Jobbra nyíl 19"/>
          <p:cNvSpPr/>
          <p:nvPr/>
        </p:nvSpPr>
        <p:spPr>
          <a:xfrm>
            <a:off x="2907120" y="4850770"/>
            <a:ext cx="556032" cy="2463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2700"/>
          </a:p>
        </p:txBody>
      </p:sp>
      <p:sp>
        <p:nvSpPr>
          <p:cNvPr id="22" name="Ellipszis 21"/>
          <p:cNvSpPr/>
          <p:nvPr/>
        </p:nvSpPr>
        <p:spPr>
          <a:xfrm>
            <a:off x="5182039" y="2287231"/>
            <a:ext cx="2423726" cy="3295259"/>
          </a:xfrm>
          <a:prstGeom prst="ellipse">
            <a:avLst/>
          </a:prstGeom>
          <a:noFill/>
          <a:ln w="38100">
            <a:solidFill>
              <a:srgbClr val="145077"/>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hu-HU" sz="2700"/>
          </a:p>
        </p:txBody>
      </p:sp>
      <p:sp>
        <p:nvSpPr>
          <p:cNvPr id="23" name="Szövegdoboz 22"/>
          <p:cNvSpPr txBox="1"/>
          <p:nvPr/>
        </p:nvSpPr>
        <p:spPr>
          <a:xfrm>
            <a:off x="3382440" y="2469991"/>
            <a:ext cx="1789272" cy="369332"/>
          </a:xfrm>
          <a:prstGeom prst="rect">
            <a:avLst/>
          </a:prstGeom>
          <a:noFill/>
        </p:spPr>
        <p:txBody>
          <a:bodyPr wrap="none" rtlCol="0">
            <a:spAutoFit/>
          </a:bodyPr>
          <a:lstStyle/>
          <a:p>
            <a:pPr>
              <a:buNone/>
            </a:pPr>
            <a:r>
              <a:rPr lang="hu-HU" sz="1800" dirty="0"/>
              <a:t>Bemeneti réteg</a:t>
            </a:r>
          </a:p>
        </p:txBody>
      </p:sp>
      <p:sp>
        <p:nvSpPr>
          <p:cNvPr id="24" name="Szövegdoboz 23"/>
          <p:cNvSpPr txBox="1"/>
          <p:nvPr/>
        </p:nvSpPr>
        <p:spPr>
          <a:xfrm>
            <a:off x="5623063" y="2493038"/>
            <a:ext cx="1541063" cy="369332"/>
          </a:xfrm>
          <a:prstGeom prst="rect">
            <a:avLst/>
          </a:prstGeom>
          <a:noFill/>
        </p:spPr>
        <p:txBody>
          <a:bodyPr wrap="none" rtlCol="0">
            <a:spAutoFit/>
          </a:bodyPr>
          <a:lstStyle/>
          <a:p>
            <a:pPr>
              <a:buNone/>
            </a:pPr>
            <a:r>
              <a:rPr lang="hu-HU" sz="1800" dirty="0"/>
              <a:t>Rejtett réteg</a:t>
            </a:r>
          </a:p>
        </p:txBody>
      </p:sp>
      <p:sp>
        <p:nvSpPr>
          <p:cNvPr id="25" name="Szövegdoboz 24"/>
          <p:cNvSpPr txBox="1"/>
          <p:nvPr/>
        </p:nvSpPr>
        <p:spPr>
          <a:xfrm>
            <a:off x="7951837" y="2494521"/>
            <a:ext cx="1724318" cy="369332"/>
          </a:xfrm>
          <a:prstGeom prst="rect">
            <a:avLst/>
          </a:prstGeom>
          <a:noFill/>
        </p:spPr>
        <p:txBody>
          <a:bodyPr wrap="none" rtlCol="0">
            <a:spAutoFit/>
          </a:bodyPr>
          <a:lstStyle/>
          <a:p>
            <a:pPr>
              <a:buNone/>
            </a:pPr>
            <a:r>
              <a:rPr lang="hu-HU" sz="1800" dirty="0"/>
              <a:t>Kimeneti réteg</a:t>
            </a:r>
          </a:p>
        </p:txBody>
      </p:sp>
    </p:spTree>
    <p:extLst>
      <p:ext uri="{BB962C8B-B14F-4D97-AF65-F5344CB8AC3E}">
        <p14:creationId xmlns:p14="http://schemas.microsoft.com/office/powerpoint/2010/main" val="422114184"/>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animBg="1"/>
      <p:bldP spid="17" grpId="0" animBg="1"/>
      <p:bldP spid="18" grpId="0" animBg="1"/>
      <p:bldP spid="19" grpId="0" animBg="1"/>
      <p:bldP spid="20" grpId="0" animBg="1"/>
      <p:bldP spid="22" grpId="0" animBg="1"/>
      <p:bldP spid="23" grpId="0"/>
      <p:bldP spid="24" grpId="0"/>
      <p:bldP spid="2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Szóbeágyazás-modell (Siklósi és Novák, 2014)</a:t>
            </a:r>
          </a:p>
        </p:txBody>
      </p:sp>
      <p:pic>
        <p:nvPicPr>
          <p:cNvPr id="6" name="Tartalom helye 10"/>
          <p:cNvPicPr>
            <a:picLocks noGrp="1" noChangeAspect="1"/>
          </p:cNvPicPr>
          <p:nvPr>
            <p:ph sz="half" idx="1"/>
          </p:nvPr>
        </p:nvPicPr>
        <p:blipFill>
          <a:blip r:embed="rId2"/>
          <a:stretch>
            <a:fillRect/>
          </a:stretch>
        </p:blipFill>
        <p:spPr>
          <a:xfrm>
            <a:off x="2008698" y="1790673"/>
            <a:ext cx="2581999" cy="3486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Tartalom helye 4"/>
          <p:cNvPicPr>
            <a:picLocks noGrp="1" noChangeAspect="1"/>
          </p:cNvPicPr>
          <p:nvPr>
            <p:ph sz="half" idx="2"/>
          </p:nvPr>
        </p:nvPicPr>
        <p:blipFill>
          <a:blip r:embed="rId3"/>
          <a:stretch>
            <a:fillRect/>
          </a:stretch>
        </p:blipFill>
        <p:spPr>
          <a:xfrm>
            <a:off x="4819119" y="1790673"/>
            <a:ext cx="2642026" cy="3486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8" name="Kép 7"/>
          <p:cNvPicPr>
            <a:picLocks noChangeAspect="1"/>
          </p:cNvPicPr>
          <p:nvPr/>
        </p:nvPicPr>
        <p:blipFill>
          <a:blip r:embed="rId4"/>
          <a:stretch>
            <a:fillRect/>
          </a:stretch>
        </p:blipFill>
        <p:spPr>
          <a:xfrm>
            <a:off x="7682925" y="1790673"/>
            <a:ext cx="2589791" cy="348660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08436725"/>
      </p:ext>
    </p:extLst>
  </p:cSld>
  <p:clrMapOvr>
    <a:masterClrMapping/>
  </p:clrMapOvr>
  <p:transition spd="slow">
    <p:push/>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err="1"/>
              <a:t>Enkóder</a:t>
            </a:r>
            <a:r>
              <a:rPr lang="hu-HU" dirty="0"/>
              <a:t> működése</a:t>
            </a:r>
          </a:p>
        </p:txBody>
      </p:sp>
      <p:pic>
        <p:nvPicPr>
          <p:cNvPr id="5" name="Tartalom helye 4"/>
          <p:cNvPicPr>
            <a:picLocks noGrp="1" noChangeAspect="1"/>
          </p:cNvPicPr>
          <p:nvPr>
            <p:ph sz="half" idx="1"/>
          </p:nvPr>
        </p:nvPicPr>
        <p:blipFill>
          <a:blip r:embed="rId2"/>
          <a:stretch>
            <a:fillRect/>
          </a:stretch>
        </p:blipFill>
        <p:spPr>
          <a:xfrm>
            <a:off x="1613245" y="2112983"/>
            <a:ext cx="4645906" cy="2746474"/>
          </a:xfrm>
          <a:prstGeom prst="rect">
            <a:avLst/>
          </a:prstGeom>
        </p:spPr>
      </p:pic>
      <p:sp>
        <p:nvSpPr>
          <p:cNvPr id="4" name="Tartalom helye 3"/>
          <p:cNvSpPr>
            <a:spLocks noGrp="1"/>
          </p:cNvSpPr>
          <p:nvPr>
            <p:ph sz="half" idx="2"/>
          </p:nvPr>
        </p:nvSpPr>
        <p:spPr>
          <a:xfrm>
            <a:off x="6181298" y="1910444"/>
            <a:ext cx="4091414" cy="3426426"/>
          </a:xfrm>
        </p:spPr>
        <p:txBody>
          <a:bodyPr/>
          <a:lstStyle/>
          <a:p>
            <a:r>
              <a:rPr lang="hu-HU" dirty="0"/>
              <a:t>A forrásnyelvi mondatot reprezentáló neuron</a:t>
            </a:r>
          </a:p>
          <a:p>
            <a:endParaRPr lang="hu-HU" sz="1800" dirty="0"/>
          </a:p>
          <a:p>
            <a:r>
              <a:rPr lang="hu-HU" dirty="0"/>
              <a:t>Szóbeágyazási modell</a:t>
            </a:r>
          </a:p>
          <a:p>
            <a:endParaRPr lang="hu-HU" dirty="0"/>
          </a:p>
          <a:p>
            <a:r>
              <a:rPr lang="hu-HU" dirty="0"/>
              <a:t>„</a:t>
            </a:r>
            <a:r>
              <a:rPr lang="hu-HU" dirty="0" err="1"/>
              <a:t>One-hot</a:t>
            </a:r>
            <a:r>
              <a:rPr lang="hu-HU" dirty="0"/>
              <a:t>” kódolású szótárvektor</a:t>
            </a:r>
          </a:p>
        </p:txBody>
      </p:sp>
      <p:cxnSp>
        <p:nvCxnSpPr>
          <p:cNvPr id="7" name="Egyenes összekötő 6"/>
          <p:cNvCxnSpPr/>
          <p:nvPr/>
        </p:nvCxnSpPr>
        <p:spPr>
          <a:xfrm>
            <a:off x="6181298" y="2767297"/>
            <a:ext cx="4091414" cy="14278"/>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0" name="Egyenes összekötő 9"/>
          <p:cNvCxnSpPr/>
          <p:nvPr/>
        </p:nvCxnSpPr>
        <p:spPr>
          <a:xfrm>
            <a:off x="6181298" y="3675939"/>
            <a:ext cx="4091414" cy="0"/>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995472"/>
      </p:ext>
    </p:extLst>
  </p:cSld>
  <p:clrMapOvr>
    <a:masterClrMapping/>
  </p:clrMapOvr>
  <p:transition spd="slow">
    <p:push/>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Tartalom helye 6"/>
          <p:cNvPicPr>
            <a:picLocks noGrp="1"/>
          </p:cNvPicPr>
          <p:nvPr>
            <p:ph idx="1"/>
          </p:nvPr>
        </p:nvPicPr>
        <p:blipFill rotWithShape="1">
          <a:blip r:embed="rId2"/>
          <a:srcRect b="19223"/>
          <a:stretch/>
        </p:blipFill>
        <p:spPr bwMode="auto">
          <a:xfrm>
            <a:off x="1938528" y="1816608"/>
            <a:ext cx="8331391" cy="2880846"/>
          </a:xfrm>
          <a:prstGeom prst="rect">
            <a:avLst/>
          </a:prstGeom>
          <a:ln>
            <a:noFill/>
          </a:ln>
          <a:extLst>
            <a:ext uri="{53640926-AAD7-44D8-BBD7-CCE9431645EC}">
              <a14:shadowObscured xmlns:a14="http://schemas.microsoft.com/office/drawing/2010/main"/>
            </a:ext>
          </a:extLst>
        </p:spPr>
      </p:pic>
      <p:sp>
        <p:nvSpPr>
          <p:cNvPr id="3" name="Dia számának helye 2"/>
          <p:cNvSpPr>
            <a:spLocks noGrp="1"/>
          </p:cNvSpPr>
          <p:nvPr>
            <p:ph type="sldNum" sz="quarter" idx="12"/>
          </p:nvPr>
        </p:nvSpPr>
        <p:spPr/>
        <p:txBody>
          <a:bodyPr/>
          <a:lstStyle/>
          <a:p>
            <a:fld id="{1A1129E3-C55D-47F6-9570-EF1B473CE3F9}" type="slidenum">
              <a:rPr lang="hu-HU" smtClean="0"/>
              <a:pPr/>
              <a:t>44</a:t>
            </a:fld>
            <a:endParaRPr lang="hu-HU"/>
          </a:p>
        </p:txBody>
      </p:sp>
      <p:sp>
        <p:nvSpPr>
          <p:cNvPr id="5" name="Cím 4"/>
          <p:cNvSpPr>
            <a:spLocks noGrp="1"/>
          </p:cNvSpPr>
          <p:nvPr>
            <p:ph type="title"/>
          </p:nvPr>
        </p:nvSpPr>
        <p:spPr/>
        <p:txBody>
          <a:bodyPr/>
          <a:lstStyle/>
          <a:p>
            <a:r>
              <a:rPr lang="hu-HU" dirty="0"/>
              <a:t>Seq2Seq modell</a:t>
            </a:r>
          </a:p>
        </p:txBody>
      </p:sp>
      <p:pic>
        <p:nvPicPr>
          <p:cNvPr id="4" name="Picture 2" descr="Illustration of the multilingual embedding spac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138" t="27879" r="2775" b="27486"/>
          <a:stretch/>
        </p:blipFill>
        <p:spPr bwMode="auto">
          <a:xfrm>
            <a:off x="2962656" y="4748071"/>
            <a:ext cx="7205390" cy="1922787"/>
          </a:xfrm>
          <a:prstGeom prst="rect">
            <a:avLst/>
          </a:prstGeom>
          <a:noFill/>
          <a:extLst>
            <a:ext uri="{909E8E84-426E-40DD-AFC4-6F175D3DCCD1}">
              <a14:hiddenFill xmlns:a14="http://schemas.microsoft.com/office/drawing/2010/main">
                <a:solidFill>
                  <a:srgbClr val="FFFFFF"/>
                </a:solidFill>
              </a14:hiddenFill>
            </a:ext>
          </a:extLst>
        </p:spPr>
      </p:pic>
      <p:sp>
        <p:nvSpPr>
          <p:cNvPr id="2" name="Szövegdoboz 1"/>
          <p:cNvSpPr txBox="1"/>
          <p:nvPr/>
        </p:nvSpPr>
        <p:spPr>
          <a:xfrm>
            <a:off x="5766394" y="6621933"/>
            <a:ext cx="4976037" cy="261610"/>
          </a:xfrm>
          <a:prstGeom prst="rect">
            <a:avLst/>
          </a:prstGeom>
          <a:noFill/>
        </p:spPr>
        <p:txBody>
          <a:bodyPr wrap="square" rtlCol="0">
            <a:spAutoFit/>
          </a:bodyPr>
          <a:lstStyle/>
          <a:p>
            <a:pPr>
              <a:buNone/>
            </a:pPr>
            <a:r>
              <a:rPr lang="hu-HU" sz="1100" dirty="0"/>
              <a:t>https://code.fb.com/ai-research/laser-multilingual-sentence-embeddings/</a:t>
            </a:r>
          </a:p>
        </p:txBody>
      </p:sp>
    </p:spTree>
    <p:extLst>
      <p:ext uri="{BB962C8B-B14F-4D97-AF65-F5344CB8AC3E}">
        <p14:creationId xmlns:p14="http://schemas.microsoft.com/office/powerpoint/2010/main" val="4036141265"/>
      </p:ext>
    </p:extLst>
  </p:cSld>
  <p:clrMapOvr>
    <a:masterClrMapping/>
  </p:clrMapOvr>
  <p:transition spd="slow">
    <p:push/>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Dekóder működése</a:t>
            </a:r>
          </a:p>
        </p:txBody>
      </p:sp>
      <p:pic>
        <p:nvPicPr>
          <p:cNvPr id="4" name="Tartalom helye 3"/>
          <p:cNvPicPr>
            <a:picLocks noGrp="1" noChangeAspect="1"/>
          </p:cNvPicPr>
          <p:nvPr>
            <p:ph sz="half" idx="1"/>
          </p:nvPr>
        </p:nvPicPr>
        <p:blipFill>
          <a:blip r:embed="rId3"/>
          <a:stretch>
            <a:fillRect/>
          </a:stretch>
        </p:blipFill>
        <p:spPr>
          <a:xfrm>
            <a:off x="1611033" y="2218305"/>
            <a:ext cx="4823132" cy="3038750"/>
          </a:xfrm>
          <a:prstGeom prst="rect">
            <a:avLst/>
          </a:prstGeom>
        </p:spPr>
      </p:pic>
      <p:sp>
        <p:nvSpPr>
          <p:cNvPr id="12" name="Tartalom helye 11"/>
          <p:cNvSpPr>
            <a:spLocks noGrp="1"/>
          </p:cNvSpPr>
          <p:nvPr>
            <p:ph sz="half" idx="2"/>
          </p:nvPr>
        </p:nvSpPr>
        <p:spPr>
          <a:xfrm>
            <a:off x="6600827" y="2227830"/>
            <a:ext cx="4067175" cy="3118564"/>
          </a:xfrm>
        </p:spPr>
        <p:txBody>
          <a:bodyPr/>
          <a:lstStyle/>
          <a:p>
            <a:pPr marL="0" indent="0">
              <a:buNone/>
            </a:pPr>
            <a:r>
              <a:rPr lang="hu-HU" dirty="0"/>
              <a:t>Célnyelvi szó „</a:t>
            </a:r>
            <a:r>
              <a:rPr lang="hu-HU" dirty="0" err="1"/>
              <a:t>One-hot</a:t>
            </a:r>
            <a:r>
              <a:rPr lang="hu-HU" dirty="0"/>
              <a:t>”vektorban tárolva</a:t>
            </a:r>
            <a:endParaRPr lang="hu-HU" sz="1800" dirty="0"/>
          </a:p>
          <a:p>
            <a:pPr marL="0" indent="0">
              <a:buNone/>
            </a:pPr>
            <a:endParaRPr lang="hu-HU" sz="1200" dirty="0"/>
          </a:p>
          <a:p>
            <a:pPr marL="0" indent="0">
              <a:buNone/>
            </a:pPr>
            <a:r>
              <a:rPr lang="hu-HU" sz="2100" dirty="0"/>
              <a:t>A célnyelvi szavak valószínűsége, mint lehetséges fordítás</a:t>
            </a:r>
          </a:p>
        </p:txBody>
      </p:sp>
      <p:cxnSp>
        <p:nvCxnSpPr>
          <p:cNvPr id="8" name="Egyenes összekötő 7"/>
          <p:cNvCxnSpPr/>
          <p:nvPr/>
        </p:nvCxnSpPr>
        <p:spPr>
          <a:xfrm>
            <a:off x="6303763" y="3281647"/>
            <a:ext cx="4091414" cy="14278"/>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Egyenes összekötő 8"/>
          <p:cNvCxnSpPr/>
          <p:nvPr/>
        </p:nvCxnSpPr>
        <p:spPr>
          <a:xfrm>
            <a:off x="6303763" y="4189758"/>
            <a:ext cx="4091414" cy="14278"/>
          </a:xfrm>
          <a:prstGeom prst="line">
            <a:avLst/>
          </a:prstGeom>
          <a:ln w="22225">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69346551"/>
      </p:ext>
    </p:extLst>
  </p:cSld>
  <p:clrMapOvr>
    <a:masterClrMapping/>
  </p:clrMapOvr>
  <p:transition spd="slow">
    <p:push/>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7">
            <a:extLst>
              <a:ext uri="{FF2B5EF4-FFF2-40B4-BE49-F238E27FC236}">
                <a16:creationId xmlns:a16="http://schemas.microsoft.com/office/drawing/2014/main" xmlns="" id="{37C5D449-3FF4-4CE4-90A6-A93BD3859C81}"/>
              </a:ext>
            </a:extLst>
          </p:cNvPr>
          <p:cNvSpPr>
            <a:spLocks noGrp="1"/>
          </p:cNvSpPr>
          <p:nvPr>
            <p:ph type="title"/>
          </p:nvPr>
        </p:nvSpPr>
        <p:spPr/>
        <p:txBody>
          <a:bodyPr/>
          <a:lstStyle/>
          <a:p>
            <a:r>
              <a:rPr lang="hu-HU" dirty="0"/>
              <a:t>RNN technológia gyengeségei</a:t>
            </a:r>
          </a:p>
        </p:txBody>
      </p:sp>
      <p:sp>
        <p:nvSpPr>
          <p:cNvPr id="10" name="Tartalom helye 9">
            <a:extLst>
              <a:ext uri="{FF2B5EF4-FFF2-40B4-BE49-F238E27FC236}">
                <a16:creationId xmlns:a16="http://schemas.microsoft.com/office/drawing/2014/main" xmlns="" id="{9C6E8937-E37B-4DBC-8996-A84EC0D875E2}"/>
              </a:ext>
            </a:extLst>
          </p:cNvPr>
          <p:cNvSpPr>
            <a:spLocks noGrp="1"/>
          </p:cNvSpPr>
          <p:nvPr>
            <p:ph sz="half" idx="1"/>
          </p:nvPr>
        </p:nvSpPr>
        <p:spPr>
          <a:xfrm>
            <a:off x="838200" y="1825625"/>
            <a:ext cx="4319016" cy="4351338"/>
          </a:xfrm>
        </p:spPr>
        <p:txBody>
          <a:bodyPr/>
          <a:lstStyle/>
          <a:p>
            <a:r>
              <a:rPr lang="hu-HU" dirty="0"/>
              <a:t>Lassú tanulás</a:t>
            </a:r>
          </a:p>
          <a:p>
            <a:r>
              <a:rPr lang="hu-HU" dirty="0"/>
              <a:t>A hosszúmondatok esetén elfelejti a mondat lejét</a:t>
            </a:r>
          </a:p>
          <a:p>
            <a:r>
              <a:rPr lang="hu-HU" dirty="0"/>
              <a:t>Gradiens robbanás</a:t>
            </a:r>
          </a:p>
          <a:p>
            <a:pPr algn="l"/>
            <a:r>
              <a:rPr lang="hu-HU" dirty="0"/>
              <a:t>Valóban képes mindenféle hosszúságú mondatot egyaránt kezelni?</a:t>
            </a:r>
          </a:p>
        </p:txBody>
      </p:sp>
      <p:pic>
        <p:nvPicPr>
          <p:cNvPr id="11" name="Tartalom helye 3">
            <a:extLst>
              <a:ext uri="{FF2B5EF4-FFF2-40B4-BE49-F238E27FC236}">
                <a16:creationId xmlns:a16="http://schemas.microsoft.com/office/drawing/2014/main" xmlns="" id="{41332CF9-D5D8-4303-992F-AFE570612D8F}"/>
              </a:ext>
            </a:extLst>
          </p:cNvPr>
          <p:cNvPicPr>
            <a:picLocks noGrp="1" noChangeAspect="1"/>
          </p:cNvPicPr>
          <p:nvPr>
            <p:ph sz="half" idx="2"/>
          </p:nvPr>
        </p:nvPicPr>
        <p:blipFill rotWithShape="1">
          <a:blip r:embed="rId2"/>
          <a:srcRect l="35940" t="11868" r="2177" b="15113"/>
          <a:stretch/>
        </p:blipFill>
        <p:spPr>
          <a:xfrm>
            <a:off x="5157216" y="2441923"/>
            <a:ext cx="6778752" cy="3118741"/>
          </a:xfrm>
          <a:prstGeom prst="rect">
            <a:avLst/>
          </a:prstGeom>
        </p:spPr>
      </p:pic>
    </p:spTree>
    <p:extLst>
      <p:ext uri="{BB962C8B-B14F-4D97-AF65-F5344CB8AC3E}">
        <p14:creationId xmlns:p14="http://schemas.microsoft.com/office/powerpoint/2010/main" val="3653352013"/>
      </p:ext>
    </p:extLst>
  </p:cSld>
  <p:clrMapOvr>
    <a:masterClrMapping/>
  </p:clrMapOvr>
  <p:transition spd="slow">
    <p:push/>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stretch>
            <a:fillRect/>
          </a:stretch>
        </p:blipFill>
        <p:spPr>
          <a:xfrm>
            <a:off x="2475446" y="1825625"/>
            <a:ext cx="8091023" cy="4862072"/>
          </a:xfrm>
          <a:prstGeom prst="rect">
            <a:avLst/>
          </a:prstGeom>
        </p:spPr>
      </p:pic>
      <p:sp>
        <p:nvSpPr>
          <p:cNvPr id="3" name="Dia számának helye 2"/>
          <p:cNvSpPr>
            <a:spLocks noGrp="1"/>
          </p:cNvSpPr>
          <p:nvPr>
            <p:ph type="sldNum" sz="quarter" idx="12"/>
          </p:nvPr>
        </p:nvSpPr>
        <p:spPr/>
        <p:txBody>
          <a:bodyPr/>
          <a:lstStyle/>
          <a:p>
            <a:fld id="{1A1129E3-C55D-47F6-9570-EF1B473CE3F9}" type="slidenum">
              <a:rPr lang="hu-HU" smtClean="0"/>
              <a:pPr/>
              <a:t>47</a:t>
            </a:fld>
            <a:endParaRPr lang="hu-HU"/>
          </a:p>
        </p:txBody>
      </p:sp>
      <p:sp>
        <p:nvSpPr>
          <p:cNvPr id="2" name="Cím 1"/>
          <p:cNvSpPr>
            <a:spLocks noGrp="1"/>
          </p:cNvSpPr>
          <p:nvPr>
            <p:ph type="title"/>
          </p:nvPr>
        </p:nvSpPr>
        <p:spPr/>
        <p:txBody>
          <a:bodyPr>
            <a:normAutofit/>
          </a:bodyPr>
          <a:lstStyle/>
          <a:p>
            <a:r>
              <a:rPr lang="hu-HU" dirty="0" err="1"/>
              <a:t>Attention-based</a:t>
            </a:r>
            <a:r>
              <a:rPr lang="hu-HU" dirty="0"/>
              <a:t> </a:t>
            </a:r>
            <a:r>
              <a:rPr lang="hu-HU" dirty="0" err="1"/>
              <a:t>Model</a:t>
            </a:r>
            <a:r>
              <a:rPr lang="hu-HU" dirty="0"/>
              <a:t> </a:t>
            </a:r>
            <a:r>
              <a:rPr lang="hu-HU" sz="3100" dirty="0"/>
              <a:t>(</a:t>
            </a:r>
            <a:r>
              <a:rPr lang="hu-HU" sz="3100" dirty="0" err="1"/>
              <a:t>Kyunghyun</a:t>
            </a:r>
            <a:r>
              <a:rPr lang="hu-HU" sz="3100" dirty="0"/>
              <a:t> </a:t>
            </a:r>
            <a:r>
              <a:rPr lang="hu-HU" sz="3100" dirty="0" err="1"/>
              <a:t>Cho</a:t>
            </a:r>
            <a:r>
              <a:rPr lang="hu-HU" sz="3100" dirty="0"/>
              <a:t>, 2014)</a:t>
            </a:r>
            <a:endParaRPr lang="hu-HU" dirty="0"/>
          </a:p>
        </p:txBody>
      </p:sp>
      <p:sp>
        <p:nvSpPr>
          <p:cNvPr id="5" name="Szövegdoboz 4"/>
          <p:cNvSpPr txBox="1"/>
          <p:nvPr/>
        </p:nvSpPr>
        <p:spPr>
          <a:xfrm>
            <a:off x="4149015" y="6662059"/>
            <a:ext cx="6417455" cy="195943"/>
          </a:xfrm>
          <a:prstGeom prst="rect">
            <a:avLst/>
          </a:prstGeom>
          <a:noFill/>
        </p:spPr>
        <p:txBody>
          <a:bodyPr wrap="square" rtlCol="0">
            <a:normAutofit fontScale="40000" lnSpcReduction="20000"/>
          </a:bodyPr>
          <a:lstStyle/>
          <a:p>
            <a:pPr>
              <a:buNone/>
            </a:pPr>
            <a:r>
              <a:rPr lang="hu-HU" dirty="0"/>
              <a:t>https://devblogs.nvidia.com/parallelforall/introduction-neural-machine-translation-gpus-part-3/</a:t>
            </a:r>
          </a:p>
        </p:txBody>
      </p:sp>
    </p:spTree>
    <p:extLst>
      <p:ext uri="{BB962C8B-B14F-4D97-AF65-F5344CB8AC3E}">
        <p14:creationId xmlns:p14="http://schemas.microsoft.com/office/powerpoint/2010/main" val="965457574"/>
      </p:ext>
    </p:extLst>
  </p:cSld>
  <p:clrMapOvr>
    <a:masterClrMapping/>
  </p:clrMapOvr>
  <p:transition spd="slow">
    <p:push/>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rtalom helye 5"/>
          <p:cNvPicPr>
            <a:picLocks noGrp="1" noChangeAspect="1"/>
          </p:cNvPicPr>
          <p:nvPr>
            <p:ph idx="1"/>
          </p:nvPr>
        </p:nvPicPr>
        <p:blipFill>
          <a:blip r:embed="rId2"/>
          <a:stretch>
            <a:fillRect/>
          </a:stretch>
        </p:blipFill>
        <p:spPr>
          <a:xfrm>
            <a:off x="2830508" y="1825624"/>
            <a:ext cx="7325428" cy="4880645"/>
          </a:xfrm>
          <a:prstGeom prst="rect">
            <a:avLst/>
          </a:prstGeom>
        </p:spPr>
      </p:pic>
      <p:sp>
        <p:nvSpPr>
          <p:cNvPr id="2" name="Cím 1"/>
          <p:cNvSpPr>
            <a:spLocks noGrp="1"/>
          </p:cNvSpPr>
          <p:nvPr>
            <p:ph type="title"/>
          </p:nvPr>
        </p:nvSpPr>
        <p:spPr/>
        <p:txBody>
          <a:bodyPr>
            <a:normAutofit/>
          </a:bodyPr>
          <a:lstStyle/>
          <a:p>
            <a:r>
              <a:rPr lang="hu-HU" dirty="0" err="1"/>
              <a:t>Attention-based</a:t>
            </a:r>
            <a:r>
              <a:rPr lang="hu-HU" dirty="0"/>
              <a:t> </a:t>
            </a:r>
            <a:r>
              <a:rPr lang="hu-HU" dirty="0" err="1"/>
              <a:t>Model</a:t>
            </a:r>
            <a:r>
              <a:rPr lang="hu-HU" dirty="0"/>
              <a:t> </a:t>
            </a:r>
            <a:r>
              <a:rPr lang="hu-HU" sz="3100" dirty="0"/>
              <a:t>[</a:t>
            </a:r>
            <a:r>
              <a:rPr lang="hu-HU" sz="3100" dirty="0" err="1"/>
              <a:t>Kyunghyun</a:t>
            </a:r>
            <a:r>
              <a:rPr lang="hu-HU" sz="3100" dirty="0"/>
              <a:t> </a:t>
            </a:r>
            <a:r>
              <a:rPr lang="hu-HU" sz="3100" dirty="0" err="1"/>
              <a:t>Cho</a:t>
            </a:r>
            <a:r>
              <a:rPr lang="hu-HU" sz="3100" dirty="0"/>
              <a:t>]</a:t>
            </a:r>
            <a:endParaRPr lang="hu-HU" dirty="0"/>
          </a:p>
        </p:txBody>
      </p:sp>
      <p:sp>
        <p:nvSpPr>
          <p:cNvPr id="5" name="Szövegdoboz 4"/>
          <p:cNvSpPr txBox="1"/>
          <p:nvPr/>
        </p:nvSpPr>
        <p:spPr>
          <a:xfrm>
            <a:off x="4149015" y="6662059"/>
            <a:ext cx="6417455" cy="195943"/>
          </a:xfrm>
          <a:prstGeom prst="rect">
            <a:avLst/>
          </a:prstGeom>
          <a:noFill/>
        </p:spPr>
        <p:txBody>
          <a:bodyPr wrap="square" rtlCol="0">
            <a:normAutofit fontScale="40000" lnSpcReduction="20000"/>
          </a:bodyPr>
          <a:lstStyle/>
          <a:p>
            <a:pPr>
              <a:buNone/>
            </a:pPr>
            <a:r>
              <a:rPr lang="hu-HU" dirty="0"/>
              <a:t>https://devblogs.nvidia.com/parallelforall/introduction-neural-machine-translation-gpus-part-3/</a:t>
            </a:r>
          </a:p>
        </p:txBody>
      </p:sp>
    </p:spTree>
    <p:extLst>
      <p:ext uri="{BB962C8B-B14F-4D97-AF65-F5344CB8AC3E}">
        <p14:creationId xmlns:p14="http://schemas.microsoft.com/office/powerpoint/2010/main" val="3437834493"/>
      </p:ext>
    </p:extLst>
  </p:cSld>
  <p:clrMapOvr>
    <a:masterClrMapping/>
  </p:clrMapOvr>
  <p:transition spd="slow">
    <p:push/>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80160" y="1778131"/>
            <a:ext cx="9512474" cy="4839471"/>
          </a:xfrm>
        </p:spPr>
      </p:pic>
      <p:sp>
        <p:nvSpPr>
          <p:cNvPr id="3" name="Dia számának helye 2"/>
          <p:cNvSpPr>
            <a:spLocks noGrp="1"/>
          </p:cNvSpPr>
          <p:nvPr>
            <p:ph type="sldNum" sz="quarter" idx="12"/>
          </p:nvPr>
        </p:nvSpPr>
        <p:spPr/>
        <p:txBody>
          <a:bodyPr/>
          <a:lstStyle/>
          <a:p>
            <a:fld id="{1A1129E3-C55D-47F6-9570-EF1B473CE3F9}" type="slidenum">
              <a:rPr lang="hu-HU" smtClean="0"/>
              <a:pPr/>
              <a:t>49</a:t>
            </a:fld>
            <a:endParaRPr lang="hu-HU"/>
          </a:p>
        </p:txBody>
      </p:sp>
      <p:sp>
        <p:nvSpPr>
          <p:cNvPr id="2" name="Cím 1"/>
          <p:cNvSpPr>
            <a:spLocks noGrp="1"/>
          </p:cNvSpPr>
          <p:nvPr>
            <p:ph type="title"/>
          </p:nvPr>
        </p:nvSpPr>
        <p:spPr/>
        <p:txBody>
          <a:bodyPr>
            <a:normAutofit/>
          </a:bodyPr>
          <a:lstStyle/>
          <a:p>
            <a:r>
              <a:rPr lang="hu-HU" dirty="0"/>
              <a:t>Figyelmi modell működése</a:t>
            </a:r>
          </a:p>
        </p:txBody>
      </p:sp>
      <p:sp>
        <p:nvSpPr>
          <p:cNvPr id="5" name="Téglalap 4"/>
          <p:cNvSpPr/>
          <p:nvPr/>
        </p:nvSpPr>
        <p:spPr>
          <a:xfrm>
            <a:off x="5305923" y="6617603"/>
            <a:ext cx="6636600" cy="207749"/>
          </a:xfrm>
          <a:prstGeom prst="rect">
            <a:avLst/>
          </a:prstGeom>
        </p:spPr>
        <p:txBody>
          <a:bodyPr wrap="square">
            <a:spAutoFit/>
          </a:bodyPr>
          <a:lstStyle/>
          <a:p>
            <a:pPr>
              <a:buNone/>
            </a:pPr>
            <a:r>
              <a:rPr lang="hu-HU" sz="750" dirty="0"/>
              <a:t>https://3.bp.blogspot.com/-3Pbj_dvt0Vo/V-qe-Nl6P5I/AAAAAAAABQc/z0_6WtVWtvARtMk0i9_AtLeyyGyV6AI4wCLcB/s1600/nmt-model-fast.gif</a:t>
            </a:r>
          </a:p>
        </p:txBody>
      </p:sp>
    </p:spTree>
    <p:extLst>
      <p:ext uri="{BB962C8B-B14F-4D97-AF65-F5344CB8AC3E}">
        <p14:creationId xmlns:p14="http://schemas.microsoft.com/office/powerpoint/2010/main" val="37525870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Tartalom helye 2"/>
          <p:cNvSpPr>
            <a:spLocks noGrp="1"/>
          </p:cNvSpPr>
          <p:nvPr>
            <p:ph idx="1"/>
          </p:nvPr>
        </p:nvSpPr>
        <p:spPr>
          <a:xfrm>
            <a:off x="214487" y="1730786"/>
            <a:ext cx="4496911" cy="4525963"/>
          </a:xfrm>
        </p:spPr>
        <p:txBody>
          <a:bodyPr>
            <a:normAutofit/>
          </a:bodyPr>
          <a:lstStyle/>
          <a:p>
            <a:pPr algn="l"/>
            <a:r>
              <a:rPr lang="hu-HU" dirty="0"/>
              <a:t>Szórendi eltérések</a:t>
            </a:r>
          </a:p>
          <a:p>
            <a:pPr algn="l"/>
            <a:r>
              <a:rPr lang="hu-HU" dirty="0"/>
              <a:t>Egy szónak több jelentése lehet (homonímia)</a:t>
            </a:r>
          </a:p>
          <a:p>
            <a:pPr algn="l"/>
            <a:r>
              <a:rPr lang="hu-HU" dirty="0"/>
              <a:t>Szótárból választás</a:t>
            </a:r>
          </a:p>
          <a:p>
            <a:pPr algn="l"/>
            <a:r>
              <a:rPr lang="hu-HU" dirty="0"/>
              <a:t>Kifejezések felismerése</a:t>
            </a:r>
          </a:p>
          <a:p>
            <a:pPr algn="l"/>
            <a:r>
              <a:rPr lang="hu-HU" dirty="0"/>
              <a:t>Szerkezeti (nyelvtani) többértelműség</a:t>
            </a:r>
          </a:p>
          <a:p>
            <a:pPr algn="l"/>
            <a:r>
              <a:rPr lang="hu-HU" dirty="0"/>
              <a:t>Névmások kezelése</a:t>
            </a:r>
          </a:p>
          <a:p>
            <a:pPr algn="l"/>
            <a:r>
              <a:rPr lang="hu-HU" dirty="0"/>
              <a:t>Igeidők</a:t>
            </a:r>
          </a:p>
        </p:txBody>
      </p:sp>
      <p:sp>
        <p:nvSpPr>
          <p:cNvPr id="2" name="Dia számának helye 1"/>
          <p:cNvSpPr>
            <a:spLocks noGrp="1"/>
          </p:cNvSpPr>
          <p:nvPr>
            <p:ph type="sldNum" sz="quarter" idx="12"/>
          </p:nvPr>
        </p:nvSpPr>
        <p:spPr/>
        <p:txBody>
          <a:bodyPr/>
          <a:lstStyle/>
          <a:p>
            <a:fld id="{1A1129E3-C55D-47F6-9570-EF1B473CE3F9}" type="slidenum">
              <a:rPr lang="hu-HU" smtClean="0"/>
              <a:pPr/>
              <a:t>5</a:t>
            </a:fld>
            <a:endParaRPr lang="hu-HU"/>
          </a:p>
        </p:txBody>
      </p:sp>
      <p:sp>
        <p:nvSpPr>
          <p:cNvPr id="17410" name="Cím 1"/>
          <p:cNvSpPr>
            <a:spLocks noGrp="1"/>
          </p:cNvSpPr>
          <p:nvPr>
            <p:ph type="title"/>
          </p:nvPr>
        </p:nvSpPr>
        <p:spPr/>
        <p:txBody>
          <a:bodyPr/>
          <a:lstStyle/>
          <a:p>
            <a:r>
              <a:rPr lang="hu-HU" dirty="0"/>
              <a:t>Fordítási nehézségek</a:t>
            </a:r>
          </a:p>
        </p:txBody>
      </p:sp>
      <p:pic>
        <p:nvPicPr>
          <p:cNvPr id="6" name="Tartalom helye 5"/>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rot="60000">
            <a:off x="4629664" y="1901746"/>
            <a:ext cx="3637374" cy="4924888"/>
          </a:xfrm>
          <a:prstGeom prst="rect">
            <a:avLst/>
          </a:prstGeom>
        </p:spPr>
      </p:pic>
      <p:sp>
        <p:nvSpPr>
          <p:cNvPr id="7" name="Tartalom helye 2">
            <a:extLst>
              <a:ext uri="{FF2B5EF4-FFF2-40B4-BE49-F238E27FC236}">
                <a16:creationId xmlns:a16="http://schemas.microsoft.com/office/drawing/2014/main" xmlns="" id="{82D7D867-14D6-476D-8BBF-324B1E51AA4E}"/>
              </a:ext>
            </a:extLst>
          </p:cNvPr>
          <p:cNvSpPr txBox="1">
            <a:spLocks/>
          </p:cNvSpPr>
          <p:nvPr/>
        </p:nvSpPr>
        <p:spPr>
          <a:xfrm>
            <a:off x="8737600" y="1730786"/>
            <a:ext cx="3454400" cy="45259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fontAlgn="auto">
              <a:spcAft>
                <a:spcPts val="0"/>
              </a:spcAft>
            </a:pPr>
            <a:r>
              <a:rPr lang="hu-HU" dirty="0" err="1"/>
              <a:t>Push</a:t>
            </a:r>
            <a:r>
              <a:rPr lang="hu-HU" dirty="0"/>
              <a:t> </a:t>
            </a:r>
            <a:r>
              <a:rPr lang="hu-HU" dirty="0" err="1"/>
              <a:t>the</a:t>
            </a:r>
            <a:r>
              <a:rPr lang="hu-HU" dirty="0"/>
              <a:t> </a:t>
            </a:r>
            <a:r>
              <a:rPr lang="hu-HU" dirty="0" err="1"/>
              <a:t>button</a:t>
            </a:r>
            <a:endParaRPr lang="hu-HU" dirty="0"/>
          </a:p>
          <a:p>
            <a:pPr fontAlgn="auto">
              <a:spcAft>
                <a:spcPts val="0"/>
              </a:spcAft>
            </a:pPr>
            <a:r>
              <a:rPr lang="hu-HU" dirty="0" err="1"/>
              <a:t>Push</a:t>
            </a:r>
            <a:r>
              <a:rPr lang="hu-HU" dirty="0"/>
              <a:t> &lt;</a:t>
            </a:r>
            <a:r>
              <a:rPr lang="hu-HU" dirty="0" err="1"/>
              <a:t>id</a:t>
            </a:r>
            <a:r>
              <a:rPr lang="hu-HU" dirty="0"/>
              <a:t>&gt;</a:t>
            </a:r>
          </a:p>
          <a:p>
            <a:pPr fontAlgn="auto">
              <a:spcAft>
                <a:spcPts val="0"/>
              </a:spcAft>
            </a:pPr>
            <a:r>
              <a:rPr lang="hu-HU" dirty="0"/>
              <a:t>Read </a:t>
            </a:r>
            <a:r>
              <a:rPr lang="hu-HU" dirty="0" err="1"/>
              <a:t>me</a:t>
            </a:r>
            <a:endParaRPr lang="hu-HU" dirty="0"/>
          </a:p>
        </p:txBody>
      </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74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4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4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411">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411">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411">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411">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rtalom helye 3"/>
          <p:cNvGraphicFramePr>
            <a:graphicFrameLocks noGrp="1"/>
          </p:cNvGraphicFramePr>
          <p:nvPr>
            <p:ph idx="1"/>
            <p:extLst>
              <p:ext uri="{D42A27DB-BD31-4B8C-83A1-F6EECF244321}">
                <p14:modId xmlns:p14="http://schemas.microsoft.com/office/powerpoint/2010/main" val="4193425253"/>
              </p:ext>
            </p:extLst>
          </p:nvPr>
        </p:nvGraphicFramePr>
        <p:xfrm>
          <a:off x="1457255" y="1867138"/>
          <a:ext cx="8882744" cy="3508145"/>
        </p:xfrm>
        <a:graphic>
          <a:graphicData uri="http://schemas.openxmlformats.org/drawingml/2006/chart">
            <c:chart xmlns:c="http://schemas.openxmlformats.org/drawingml/2006/chart" xmlns:r="http://schemas.openxmlformats.org/officeDocument/2006/relationships" r:id="rId3"/>
          </a:graphicData>
        </a:graphic>
      </p:graphicFrame>
      <p:sp>
        <p:nvSpPr>
          <p:cNvPr id="3" name="Dia számának helye 2"/>
          <p:cNvSpPr>
            <a:spLocks noGrp="1"/>
          </p:cNvSpPr>
          <p:nvPr>
            <p:ph type="sldNum" sz="quarter" idx="12"/>
          </p:nvPr>
        </p:nvSpPr>
        <p:spPr/>
        <p:txBody>
          <a:bodyPr/>
          <a:lstStyle/>
          <a:p>
            <a:fld id="{1A1129E3-C55D-47F6-9570-EF1B473CE3F9}" type="slidenum">
              <a:rPr lang="hu-HU" smtClean="0"/>
              <a:pPr/>
              <a:t>50</a:t>
            </a:fld>
            <a:endParaRPr lang="hu-HU"/>
          </a:p>
        </p:txBody>
      </p:sp>
      <p:sp>
        <p:nvSpPr>
          <p:cNvPr id="2" name="Cím 1"/>
          <p:cNvSpPr>
            <a:spLocks noGrp="1"/>
          </p:cNvSpPr>
          <p:nvPr>
            <p:ph type="title"/>
          </p:nvPr>
        </p:nvSpPr>
        <p:spPr/>
        <p:txBody>
          <a:bodyPr/>
          <a:lstStyle/>
          <a:p>
            <a:r>
              <a:rPr lang="hu-HU" dirty="0"/>
              <a:t>Eredmények összehasonlítása</a:t>
            </a:r>
          </a:p>
        </p:txBody>
      </p:sp>
      <p:cxnSp>
        <p:nvCxnSpPr>
          <p:cNvPr id="5" name="Egyenes összekötő nyíllal 4"/>
          <p:cNvCxnSpPr/>
          <p:nvPr/>
        </p:nvCxnSpPr>
        <p:spPr>
          <a:xfrm flipV="1">
            <a:off x="6640168" y="2238148"/>
            <a:ext cx="3745523" cy="1146748"/>
          </a:xfrm>
          <a:prstGeom prst="straightConnector1">
            <a:avLst/>
          </a:prstGeom>
          <a:ln w="76200">
            <a:solidFill>
              <a:srgbClr val="145077"/>
            </a:solidFill>
            <a:headEnd type="none"/>
            <a:tailEnd type="stealth" w="lg" len="lg"/>
          </a:ln>
        </p:spPr>
        <p:style>
          <a:lnRef idx="1">
            <a:schemeClr val="accent1"/>
          </a:lnRef>
          <a:fillRef idx="0">
            <a:schemeClr val="accent1"/>
          </a:fillRef>
          <a:effectRef idx="0">
            <a:schemeClr val="accent1"/>
          </a:effectRef>
          <a:fontRef idx="minor">
            <a:schemeClr val="tx1"/>
          </a:fontRef>
        </p:style>
      </p:cxnSp>
      <p:cxnSp>
        <p:nvCxnSpPr>
          <p:cNvPr id="8" name="Egyenes összekötő nyíllal 7"/>
          <p:cNvCxnSpPr/>
          <p:nvPr/>
        </p:nvCxnSpPr>
        <p:spPr>
          <a:xfrm flipV="1">
            <a:off x="2277599" y="2985465"/>
            <a:ext cx="8254094" cy="97971"/>
          </a:xfrm>
          <a:prstGeom prst="straightConnector1">
            <a:avLst/>
          </a:prstGeom>
          <a:ln w="76200">
            <a:solidFill>
              <a:srgbClr val="C00000"/>
            </a:solidFill>
            <a:headEnd type="none"/>
            <a:tailEnd type="stealth" w="lg" len="lg"/>
          </a:ln>
        </p:spPr>
        <p:style>
          <a:lnRef idx="1">
            <a:schemeClr val="accent1"/>
          </a:lnRef>
          <a:fillRef idx="0">
            <a:schemeClr val="accent1"/>
          </a:fillRef>
          <a:effectRef idx="0">
            <a:schemeClr val="accent1"/>
          </a:effectRef>
          <a:fontRef idx="minor">
            <a:schemeClr val="tx1"/>
          </a:fontRef>
        </p:style>
      </p:cxnSp>
      <p:sp>
        <p:nvSpPr>
          <p:cNvPr id="11" name="Szövegdoboz 10"/>
          <p:cNvSpPr txBox="1"/>
          <p:nvPr/>
        </p:nvSpPr>
        <p:spPr>
          <a:xfrm>
            <a:off x="5119773" y="2547763"/>
            <a:ext cx="688009" cy="415498"/>
          </a:xfrm>
          <a:prstGeom prst="rect">
            <a:avLst/>
          </a:prstGeom>
          <a:noFill/>
        </p:spPr>
        <p:txBody>
          <a:bodyPr wrap="none" rtlCol="0">
            <a:spAutoFit/>
          </a:bodyPr>
          <a:lstStyle/>
          <a:p>
            <a:pPr>
              <a:buNone/>
            </a:pPr>
            <a:r>
              <a:rPr lang="hu-HU" sz="2100" b="1" dirty="0">
                <a:solidFill>
                  <a:srgbClr val="FF0000"/>
                </a:solidFill>
              </a:rPr>
              <a:t>SMT</a:t>
            </a:r>
          </a:p>
        </p:txBody>
      </p:sp>
      <p:sp>
        <p:nvSpPr>
          <p:cNvPr id="12" name="Szövegdoboz 11"/>
          <p:cNvSpPr txBox="1"/>
          <p:nvPr/>
        </p:nvSpPr>
        <p:spPr>
          <a:xfrm>
            <a:off x="8895252" y="2114758"/>
            <a:ext cx="729687" cy="415498"/>
          </a:xfrm>
          <a:prstGeom prst="rect">
            <a:avLst/>
          </a:prstGeom>
          <a:noFill/>
        </p:spPr>
        <p:txBody>
          <a:bodyPr wrap="none" rtlCol="0">
            <a:spAutoFit/>
          </a:bodyPr>
          <a:lstStyle/>
          <a:p>
            <a:pPr>
              <a:buNone/>
            </a:pPr>
            <a:r>
              <a:rPr lang="hu-HU" sz="2100" b="1" dirty="0">
                <a:solidFill>
                  <a:srgbClr val="145077"/>
                </a:solidFill>
              </a:rPr>
              <a:t>NMT</a:t>
            </a:r>
          </a:p>
        </p:txBody>
      </p:sp>
      <p:pic>
        <p:nvPicPr>
          <p:cNvPr id="13" name="Kép 12"/>
          <p:cNvPicPr>
            <a:picLocks noChangeAspect="1"/>
          </p:cNvPicPr>
          <p:nvPr/>
        </p:nvPicPr>
        <p:blipFill>
          <a:blip r:embed="rId4"/>
          <a:stretch>
            <a:fillRect/>
          </a:stretch>
        </p:blipFill>
        <p:spPr>
          <a:xfrm>
            <a:off x="2853019" y="4535851"/>
            <a:ext cx="7103261" cy="317380"/>
          </a:xfrm>
          <a:prstGeom prst="rect">
            <a:avLst/>
          </a:prstGeom>
        </p:spPr>
      </p:pic>
    </p:spTree>
    <p:extLst>
      <p:ext uri="{BB962C8B-B14F-4D97-AF65-F5344CB8AC3E}">
        <p14:creationId xmlns:p14="http://schemas.microsoft.com/office/powerpoint/2010/main" val="325976067"/>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750"/>
                                        <p:tgtEl>
                                          <p:spTgt spid="11"/>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75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750"/>
                                        <p:tgtEl>
                                          <p:spTgt spid="12"/>
                                        </p:tgtEl>
                                      </p:cBhvr>
                                    </p:animEffect>
                                  </p:childTnLst>
                                </p:cTn>
                              </p:par>
                            </p:childTnLst>
                          </p:cTn>
                        </p:par>
                        <p:par>
                          <p:cTn id="17" fill="hold">
                            <p:stCondLst>
                              <p:cond delay="750"/>
                            </p:stCondLst>
                            <p:childTnLst>
                              <p:par>
                                <p:cTn id="18" presetID="10" presetClass="exit" presetSubtype="0" fill="hold" grpId="0" nodeType="afterEffect">
                                  <p:stCondLst>
                                    <p:cond delay="550"/>
                                  </p:stCondLst>
                                  <p:childTnLst>
                                    <p:animEffect transition="out" filter="fade">
                                      <p:cBhvr>
                                        <p:cTn id="19" dur="1500"/>
                                        <p:tgtEl>
                                          <p:spTgt spid="4"/>
                                        </p:tgtEl>
                                      </p:cBhvr>
                                    </p:animEffect>
                                    <p:set>
                                      <p:cBhvr>
                                        <p:cTn id="20" dur="1" fill="hold">
                                          <p:stCondLst>
                                            <p:cond delay="1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11" grpId="0"/>
      <p:bldP spid="12"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 brief history of Neural MT"/>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401332" y="1825625"/>
            <a:ext cx="7389336" cy="4351338"/>
          </a:xfrm>
          <a:prstGeom prst="rect">
            <a:avLst/>
          </a:prstGeom>
          <a:noFill/>
          <a:extLst>
            <a:ext uri="{909E8E84-426E-40DD-AFC4-6F175D3DCCD1}">
              <a14:hiddenFill xmlns:a14="http://schemas.microsoft.com/office/drawing/2010/main">
                <a:solidFill>
                  <a:srgbClr val="FFFFFF"/>
                </a:solidFill>
              </a14:hiddenFill>
            </a:ext>
          </a:extLst>
        </p:spPr>
      </p:pic>
      <p:sp>
        <p:nvSpPr>
          <p:cNvPr id="3" name="Dia számának helye 2"/>
          <p:cNvSpPr>
            <a:spLocks noGrp="1"/>
          </p:cNvSpPr>
          <p:nvPr>
            <p:ph type="sldNum" sz="quarter" idx="12"/>
          </p:nvPr>
        </p:nvSpPr>
        <p:spPr/>
        <p:txBody>
          <a:bodyPr/>
          <a:lstStyle/>
          <a:p>
            <a:fld id="{1A1129E3-C55D-47F6-9570-EF1B473CE3F9}" type="slidenum">
              <a:rPr lang="hu-HU" smtClean="0"/>
              <a:pPr/>
              <a:t>51</a:t>
            </a:fld>
            <a:endParaRPr lang="hu-HU"/>
          </a:p>
        </p:txBody>
      </p:sp>
      <p:sp>
        <p:nvSpPr>
          <p:cNvPr id="2" name="Cím 1"/>
          <p:cNvSpPr>
            <a:spLocks noGrp="1"/>
          </p:cNvSpPr>
          <p:nvPr>
            <p:ph type="title"/>
          </p:nvPr>
        </p:nvSpPr>
        <p:spPr/>
        <p:txBody>
          <a:bodyPr/>
          <a:lstStyle/>
          <a:p>
            <a:r>
              <a:rPr lang="hu-HU" dirty="0"/>
              <a:t>Eredmény</a:t>
            </a:r>
          </a:p>
        </p:txBody>
      </p:sp>
      <p:sp>
        <p:nvSpPr>
          <p:cNvPr id="6" name="Szövegdoboz 5"/>
          <p:cNvSpPr txBox="1"/>
          <p:nvPr/>
        </p:nvSpPr>
        <p:spPr>
          <a:xfrm>
            <a:off x="5099406" y="6252308"/>
            <a:ext cx="4767651" cy="261610"/>
          </a:xfrm>
          <a:prstGeom prst="rect">
            <a:avLst/>
          </a:prstGeom>
          <a:noFill/>
        </p:spPr>
        <p:txBody>
          <a:bodyPr wrap="none" rtlCol="0">
            <a:spAutoFit/>
          </a:bodyPr>
          <a:lstStyle/>
          <a:p>
            <a:pPr>
              <a:buNone/>
            </a:pPr>
            <a:r>
              <a:rPr lang="hu-HU" sz="1100" dirty="0">
                <a:hlinkClick r:id="rId3"/>
              </a:rPr>
              <a:t>https://iconictranslation.com/what-we-do/neural-machine-translation/</a:t>
            </a:r>
            <a:endParaRPr lang="hu-HU" sz="1100" dirty="0"/>
          </a:p>
        </p:txBody>
      </p:sp>
    </p:spTree>
    <p:extLst>
      <p:ext uri="{BB962C8B-B14F-4D97-AF65-F5344CB8AC3E}">
        <p14:creationId xmlns:p14="http://schemas.microsoft.com/office/powerpoint/2010/main" val="1319403237"/>
      </p:ext>
    </p:extLst>
  </p:cSld>
  <p:clrMapOvr>
    <a:masterClrMapping/>
  </p:clrMapOvr>
  <p:transition spd="slow">
    <p:push/>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artalom helye 2"/>
          <p:cNvSpPr>
            <a:spLocks noGrp="1"/>
          </p:cNvSpPr>
          <p:nvPr>
            <p:ph idx="1"/>
          </p:nvPr>
        </p:nvSpPr>
        <p:spPr>
          <a:xfrm>
            <a:off x="211873" y="705503"/>
            <a:ext cx="11980127" cy="6091238"/>
          </a:xfrm>
          <a:solidFill>
            <a:schemeClr val="bg1"/>
          </a:solidFill>
        </p:spPr>
        <p:txBody>
          <a:bodyPr>
            <a:noAutofit/>
          </a:bodyPr>
          <a:lstStyle/>
          <a:p>
            <a:r>
              <a:rPr lang="hu-HU" sz="1800" b="1" dirty="0"/>
              <a:t>Forrás mondat:</a:t>
            </a:r>
          </a:p>
          <a:p>
            <a:pPr marL="0" indent="0">
              <a:buNone/>
            </a:pPr>
            <a:r>
              <a:rPr lang="de-DE" sz="1800" dirty="0"/>
              <a:t>Auch wenn May mittlerweile mitteilen ließ, sie werde die Royal Navy im heimatlichen Hafen lassen, lassen sich spanische Politiker die Chance</a:t>
            </a:r>
            <a:r>
              <a:rPr lang="hu-HU" sz="1800" dirty="0"/>
              <a:t> </a:t>
            </a:r>
            <a:r>
              <a:rPr lang="de-DE" sz="1800" dirty="0"/>
              <a:t>nicht entgehen, Großbritanniens koloniales Menetekel in Europa einmal mehr vorzuführen.</a:t>
            </a:r>
            <a:endParaRPr lang="hu-HU" sz="1800" dirty="0"/>
          </a:p>
          <a:p>
            <a:r>
              <a:rPr lang="hu-HU" sz="1800" b="1" dirty="0" err="1"/>
              <a:t>Bing</a:t>
            </a:r>
            <a:r>
              <a:rPr lang="hu-HU" sz="1800" b="1" dirty="0"/>
              <a:t> </a:t>
            </a:r>
            <a:r>
              <a:rPr lang="hu-HU" sz="1800" b="1" dirty="0" err="1"/>
              <a:t>translate</a:t>
            </a:r>
            <a:r>
              <a:rPr lang="hu-HU" sz="1800" b="1" dirty="0"/>
              <a:t> (SMT):</a:t>
            </a:r>
          </a:p>
          <a:p>
            <a:pPr marL="0" indent="0">
              <a:buNone/>
            </a:pPr>
            <a:r>
              <a:rPr lang="en-US" sz="1800" dirty="0"/>
              <a:t>Even though may now share wit</a:t>
            </a:r>
            <a:r>
              <a:rPr lang="hu-HU" sz="1800" dirty="0"/>
              <a:t>h l</a:t>
            </a:r>
            <a:r>
              <a:rPr lang="en-US" sz="1800" dirty="0"/>
              <a:t>eft, it will</a:t>
            </a:r>
            <a:r>
              <a:rPr lang="hu-HU" sz="1800" dirty="0"/>
              <a:t> </a:t>
            </a:r>
            <a:r>
              <a:rPr lang="en-US" sz="1800" dirty="0"/>
              <a:t>leave</a:t>
            </a:r>
            <a:r>
              <a:rPr lang="hu-HU" sz="1800" dirty="0"/>
              <a:t> </a:t>
            </a:r>
            <a:r>
              <a:rPr lang="en-US" sz="1800" dirty="0"/>
              <a:t>the</a:t>
            </a:r>
            <a:r>
              <a:rPr lang="hu-HU" sz="1800" dirty="0"/>
              <a:t> </a:t>
            </a:r>
            <a:r>
              <a:rPr lang="en-US" sz="1800" dirty="0"/>
              <a:t>Royal</a:t>
            </a:r>
            <a:r>
              <a:rPr lang="hu-HU" sz="1800" dirty="0"/>
              <a:t> </a:t>
            </a:r>
            <a:r>
              <a:rPr lang="en-US" sz="1800" dirty="0"/>
              <a:t>Navy</a:t>
            </a:r>
            <a:r>
              <a:rPr lang="hu-HU" sz="1800" dirty="0"/>
              <a:t> </a:t>
            </a:r>
            <a:r>
              <a:rPr lang="en-US" sz="1800" dirty="0"/>
              <a:t>in</a:t>
            </a:r>
            <a:r>
              <a:rPr lang="hu-HU" sz="1800" dirty="0"/>
              <a:t> </a:t>
            </a:r>
            <a:r>
              <a:rPr lang="en-US" sz="1800" dirty="0"/>
              <a:t>the</a:t>
            </a:r>
            <a:r>
              <a:rPr lang="hu-HU" sz="1800" dirty="0"/>
              <a:t> </a:t>
            </a:r>
            <a:r>
              <a:rPr lang="en-US" sz="1800" dirty="0"/>
              <a:t>native</a:t>
            </a:r>
            <a:r>
              <a:rPr lang="hu-HU" sz="1800" dirty="0"/>
              <a:t> </a:t>
            </a:r>
            <a:r>
              <a:rPr lang="en-US" sz="1800" dirty="0"/>
              <a:t>port,</a:t>
            </a:r>
            <a:r>
              <a:rPr lang="hu-HU" sz="1800" dirty="0"/>
              <a:t> </a:t>
            </a:r>
            <a:r>
              <a:rPr lang="en-US" sz="1800" dirty="0"/>
              <a:t>Spanish</a:t>
            </a:r>
            <a:r>
              <a:rPr lang="hu-HU" sz="1800" dirty="0"/>
              <a:t> </a:t>
            </a:r>
            <a:r>
              <a:rPr lang="en-US" sz="1800" dirty="0"/>
              <a:t>politician</a:t>
            </a:r>
            <a:r>
              <a:rPr lang="hu-HU" sz="1800" dirty="0"/>
              <a:t> </a:t>
            </a:r>
            <a:r>
              <a:rPr lang="en-US" sz="1800" dirty="0"/>
              <a:t>the</a:t>
            </a:r>
            <a:r>
              <a:rPr lang="hu-HU" sz="1800" dirty="0"/>
              <a:t> </a:t>
            </a:r>
            <a:r>
              <a:rPr lang="en-US" sz="1800" dirty="0"/>
              <a:t>chance</a:t>
            </a:r>
            <a:r>
              <a:rPr lang="hu-HU" sz="1800" dirty="0"/>
              <a:t> </a:t>
            </a:r>
            <a:r>
              <a:rPr lang="en-US" sz="1800" dirty="0"/>
              <a:t>not to</a:t>
            </a:r>
            <a:r>
              <a:rPr lang="hu-HU" sz="1800" dirty="0"/>
              <a:t> </a:t>
            </a:r>
            <a:r>
              <a:rPr lang="en-US" sz="1800" dirty="0"/>
              <a:t>be missed,</a:t>
            </a:r>
            <a:r>
              <a:rPr lang="hu-HU" sz="1800" dirty="0"/>
              <a:t> </a:t>
            </a:r>
            <a:r>
              <a:rPr lang="en-US" sz="1800" dirty="0"/>
              <a:t>to</a:t>
            </a:r>
            <a:r>
              <a:rPr lang="hu-HU" sz="1800" dirty="0"/>
              <a:t> </a:t>
            </a:r>
            <a:r>
              <a:rPr lang="en-US" sz="1800" dirty="0"/>
              <a:t>demonstrate</a:t>
            </a:r>
            <a:r>
              <a:rPr lang="hu-HU" sz="1800" dirty="0"/>
              <a:t> </a:t>
            </a:r>
            <a:r>
              <a:rPr lang="en-US" sz="1800" dirty="0"/>
              <a:t>Britain's colonial writing in Europe once again.</a:t>
            </a:r>
            <a:endParaRPr lang="hu-HU" sz="1800" dirty="0"/>
          </a:p>
          <a:p>
            <a:r>
              <a:rPr lang="hu-HU" sz="1800" b="1" dirty="0" err="1"/>
              <a:t>Google</a:t>
            </a:r>
            <a:r>
              <a:rPr lang="hu-HU" sz="1800" b="1" dirty="0"/>
              <a:t> </a:t>
            </a:r>
            <a:r>
              <a:rPr lang="hu-HU" sz="1800" b="1" dirty="0" err="1"/>
              <a:t>translate</a:t>
            </a:r>
            <a:r>
              <a:rPr lang="hu-HU" sz="1800" b="1" dirty="0"/>
              <a:t> 2017 (NMT):</a:t>
            </a:r>
          </a:p>
          <a:p>
            <a:pPr marL="0" indent="0">
              <a:buNone/>
            </a:pPr>
            <a:r>
              <a:rPr lang="en-US" sz="1800" dirty="0"/>
              <a:t>Even though May has now announced that she will leave the Royal Navy at home, Spanish politicians will not miss the chance to show Britain's colonial men's trophy once again in Europe.</a:t>
            </a:r>
            <a:endParaRPr lang="hu-HU" sz="1800" dirty="0"/>
          </a:p>
          <a:p>
            <a:r>
              <a:rPr lang="hu-HU" sz="1800" b="1" dirty="0" err="1"/>
              <a:t>Google</a:t>
            </a:r>
            <a:r>
              <a:rPr lang="hu-HU" sz="1800" b="1" dirty="0"/>
              <a:t> </a:t>
            </a:r>
            <a:r>
              <a:rPr lang="hu-HU" sz="1800" b="1" dirty="0" err="1"/>
              <a:t>translate</a:t>
            </a:r>
            <a:r>
              <a:rPr lang="hu-HU" sz="1800" b="1" dirty="0"/>
              <a:t> 2019 (NMT):</a:t>
            </a:r>
            <a:endParaRPr lang="hu-HU" sz="1800" dirty="0"/>
          </a:p>
          <a:p>
            <a:pPr marL="0" indent="0">
              <a:buNone/>
            </a:pPr>
            <a:r>
              <a:rPr lang="en-US" sz="1800" dirty="0"/>
              <a:t>Although May has meanwhile announced that they will leave the Royal Navy in their native port, Spanish politicians do not miss the chance to once again showcase Britain's colonial </a:t>
            </a:r>
            <a:r>
              <a:rPr lang="en-US" sz="1800" dirty="0" err="1"/>
              <a:t>menetekel</a:t>
            </a:r>
            <a:r>
              <a:rPr lang="en-US" sz="1800" dirty="0"/>
              <a:t> in Europe.</a:t>
            </a:r>
            <a:endParaRPr lang="hu-HU" sz="1800" dirty="0"/>
          </a:p>
          <a:p>
            <a:r>
              <a:rPr lang="hu-HU" sz="1800" b="1" dirty="0"/>
              <a:t>Google </a:t>
            </a:r>
            <a:r>
              <a:rPr lang="hu-HU" sz="1800" b="1" dirty="0" err="1"/>
              <a:t>translate</a:t>
            </a:r>
            <a:r>
              <a:rPr lang="hu-HU" sz="1800" b="1" dirty="0"/>
              <a:t> 2021 (NMT):</a:t>
            </a:r>
            <a:endParaRPr lang="hu-HU" sz="1800" dirty="0"/>
          </a:p>
          <a:p>
            <a:pPr marL="0" indent="0">
              <a:buNone/>
            </a:pPr>
            <a:r>
              <a:rPr lang="en-US" sz="1800" dirty="0"/>
              <a:t>Even though May has meanwhile announced that she will leave the Royal Navy in her home port, Spanish politicians are not going to miss the chance to once again demonstrate Great Britain's colonial sign in Europe.</a:t>
            </a:r>
            <a:endParaRPr lang="hu-HU" sz="1800" dirty="0"/>
          </a:p>
          <a:p>
            <a:r>
              <a:rPr lang="hu-HU" sz="1800" b="1" dirty="0"/>
              <a:t>Google </a:t>
            </a:r>
            <a:r>
              <a:rPr lang="hu-HU" sz="1800" b="1" dirty="0" err="1"/>
              <a:t>translate</a:t>
            </a:r>
            <a:r>
              <a:rPr lang="hu-HU" sz="1800" b="1" dirty="0"/>
              <a:t> 2023 (NMT):</a:t>
            </a:r>
            <a:endParaRPr lang="hu-HU" sz="1800" dirty="0"/>
          </a:p>
          <a:p>
            <a:pPr marL="0" indent="0">
              <a:buNone/>
            </a:pPr>
            <a:r>
              <a:rPr lang="en-US" sz="1800" dirty="0"/>
              <a:t>Although May has since announced that she will leave the Royal Navy in her home port, Spanish politicians are keen to show off Britain's colonial portent once again in Europe.</a:t>
            </a:r>
            <a:endParaRPr lang="hu-HU" sz="1800" dirty="0"/>
          </a:p>
        </p:txBody>
      </p:sp>
      <p:sp>
        <p:nvSpPr>
          <p:cNvPr id="4" name="Dia számának helye 3"/>
          <p:cNvSpPr>
            <a:spLocks noGrp="1"/>
          </p:cNvSpPr>
          <p:nvPr>
            <p:ph type="sldNum" sz="quarter" idx="12"/>
          </p:nvPr>
        </p:nvSpPr>
        <p:spPr/>
        <p:txBody>
          <a:bodyPr/>
          <a:lstStyle/>
          <a:p>
            <a:fld id="{1A1129E3-C55D-47F6-9570-EF1B473CE3F9}" type="slidenum">
              <a:rPr lang="hu-HU" smtClean="0"/>
              <a:pPr/>
              <a:t>52</a:t>
            </a:fld>
            <a:endParaRPr lang="hu-HU"/>
          </a:p>
        </p:txBody>
      </p:sp>
      <p:sp>
        <p:nvSpPr>
          <p:cNvPr id="2" name="Cím 1"/>
          <p:cNvSpPr>
            <a:spLocks noGrp="1"/>
          </p:cNvSpPr>
          <p:nvPr>
            <p:ph type="title"/>
          </p:nvPr>
        </p:nvSpPr>
        <p:spPr>
          <a:xfrm>
            <a:off x="2677885" y="0"/>
            <a:ext cx="9421188" cy="748620"/>
          </a:xfrm>
        </p:spPr>
        <p:txBody>
          <a:bodyPr/>
          <a:lstStyle/>
          <a:p>
            <a:r>
              <a:rPr lang="hu-HU" dirty="0"/>
              <a:t>Példa</a:t>
            </a:r>
          </a:p>
        </p:txBody>
      </p:sp>
      <p:sp>
        <p:nvSpPr>
          <p:cNvPr id="5" name="Szövegdoboz 4">
            <a:extLst>
              <a:ext uri="{FF2B5EF4-FFF2-40B4-BE49-F238E27FC236}">
                <a16:creationId xmlns:a16="http://schemas.microsoft.com/office/drawing/2014/main" xmlns="" id="{2D8F71FE-2F39-43A2-B071-8BE44CAE8C82}"/>
              </a:ext>
            </a:extLst>
          </p:cNvPr>
          <p:cNvSpPr txBox="1"/>
          <p:nvPr/>
        </p:nvSpPr>
        <p:spPr>
          <a:xfrm>
            <a:off x="4169163" y="6550223"/>
            <a:ext cx="8022837" cy="307777"/>
          </a:xfrm>
          <a:prstGeom prst="rect">
            <a:avLst/>
          </a:prstGeom>
          <a:noFill/>
        </p:spPr>
        <p:txBody>
          <a:bodyPr wrap="none" rtlCol="0">
            <a:spAutoFit/>
          </a:bodyPr>
          <a:lstStyle/>
          <a:p>
            <a:r>
              <a:rPr lang="hu-HU" sz="1400" dirty="0"/>
              <a:t>https://www.welt.de/geschichte/article163391250/Warum-die-Briten-so-innig-an-Gibraltar-festhalten.html</a:t>
            </a:r>
          </a:p>
        </p:txBody>
      </p:sp>
    </p:spTree>
    <p:extLst>
      <p:ext uri="{BB962C8B-B14F-4D97-AF65-F5344CB8AC3E}">
        <p14:creationId xmlns:p14="http://schemas.microsoft.com/office/powerpoint/2010/main" val="832492341"/>
      </p:ext>
    </p:extLst>
  </p:cSld>
  <p:clrMapOvr>
    <a:masterClrMapping/>
  </p:clrMapOvr>
  <p:transition spd="slow">
    <p:push/>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stretch>
            <a:fillRect/>
          </a:stretch>
        </p:blipFill>
        <p:spPr>
          <a:xfrm>
            <a:off x="2204764" y="1790185"/>
            <a:ext cx="7782472" cy="5067815"/>
          </a:xfrm>
          <a:prstGeom prst="rect">
            <a:avLst/>
          </a:prstGeom>
        </p:spPr>
      </p:pic>
      <p:sp>
        <p:nvSpPr>
          <p:cNvPr id="3" name="Dia számának helye 2"/>
          <p:cNvSpPr>
            <a:spLocks noGrp="1"/>
          </p:cNvSpPr>
          <p:nvPr>
            <p:ph type="sldNum" sz="quarter" idx="12"/>
          </p:nvPr>
        </p:nvSpPr>
        <p:spPr/>
        <p:txBody>
          <a:bodyPr/>
          <a:lstStyle/>
          <a:p>
            <a:fld id="{1A1129E3-C55D-47F6-9570-EF1B473CE3F9}" type="slidenum">
              <a:rPr lang="hu-HU" smtClean="0"/>
              <a:pPr/>
              <a:t>53</a:t>
            </a:fld>
            <a:endParaRPr lang="hu-HU"/>
          </a:p>
        </p:txBody>
      </p:sp>
      <p:sp>
        <p:nvSpPr>
          <p:cNvPr id="2" name="Cím 1"/>
          <p:cNvSpPr>
            <a:spLocks noGrp="1"/>
          </p:cNvSpPr>
          <p:nvPr>
            <p:ph type="title"/>
          </p:nvPr>
        </p:nvSpPr>
        <p:spPr/>
        <p:txBody>
          <a:bodyPr/>
          <a:lstStyle/>
          <a:p>
            <a:r>
              <a:rPr lang="hu-HU" dirty="0" err="1"/>
              <a:t>Google</a:t>
            </a:r>
            <a:r>
              <a:rPr lang="hu-HU" dirty="0"/>
              <a:t> cikke az </a:t>
            </a:r>
            <a:r>
              <a:rPr lang="hu-HU" dirty="0" err="1"/>
              <a:t>NMT-ről</a:t>
            </a:r>
            <a:endParaRPr lang="hu-HU" dirty="0"/>
          </a:p>
        </p:txBody>
      </p:sp>
      <p:sp>
        <p:nvSpPr>
          <p:cNvPr id="5" name="Téglalap 4"/>
          <p:cNvSpPr/>
          <p:nvPr/>
        </p:nvSpPr>
        <p:spPr>
          <a:xfrm>
            <a:off x="5782800" y="6598367"/>
            <a:ext cx="4885200" cy="246221"/>
          </a:xfrm>
          <a:prstGeom prst="rect">
            <a:avLst/>
          </a:prstGeom>
        </p:spPr>
        <p:txBody>
          <a:bodyPr wrap="square">
            <a:spAutoFit/>
          </a:bodyPr>
          <a:lstStyle/>
          <a:p>
            <a:pPr>
              <a:buNone/>
            </a:pPr>
            <a:r>
              <a:rPr lang="hu-HU" sz="1000" dirty="0"/>
              <a:t>https://research.googleblog.com/2016/09/a-neural-network-for-machine.html</a:t>
            </a:r>
          </a:p>
        </p:txBody>
      </p:sp>
    </p:spTree>
    <p:extLst>
      <p:ext uri="{BB962C8B-B14F-4D97-AF65-F5344CB8AC3E}">
        <p14:creationId xmlns:p14="http://schemas.microsoft.com/office/powerpoint/2010/main" val="2608393908"/>
      </p:ext>
    </p:extLst>
  </p:cSld>
  <p:clrMapOvr>
    <a:masterClrMapping/>
  </p:clrMapOvr>
  <p:transition spd="slow">
    <p:push/>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Ã©ptalÃ¡lat a kÃ¶vetkezÅre: âwmt 2017â"/>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16628" y="1964964"/>
            <a:ext cx="10358744" cy="2444197"/>
          </a:xfrm>
          <a:prstGeom prst="rect">
            <a:avLst/>
          </a:prstGeom>
          <a:noFill/>
          <a:extLst>
            <a:ext uri="{909E8E84-426E-40DD-AFC4-6F175D3DCCD1}">
              <a14:hiddenFill xmlns:a14="http://schemas.microsoft.com/office/drawing/2010/main">
                <a:solidFill>
                  <a:srgbClr val="FFFFFF"/>
                </a:solidFill>
              </a14:hiddenFill>
            </a:ext>
          </a:extLst>
        </p:spPr>
      </p:pic>
      <p:sp>
        <p:nvSpPr>
          <p:cNvPr id="3" name="Dia számának helye 2"/>
          <p:cNvSpPr>
            <a:spLocks noGrp="1"/>
          </p:cNvSpPr>
          <p:nvPr>
            <p:ph type="sldNum" sz="quarter" idx="12"/>
          </p:nvPr>
        </p:nvSpPr>
        <p:spPr/>
        <p:txBody>
          <a:bodyPr/>
          <a:lstStyle/>
          <a:p>
            <a:fld id="{1A1129E3-C55D-47F6-9570-EF1B473CE3F9}" type="slidenum">
              <a:rPr lang="hu-HU" smtClean="0"/>
              <a:pPr/>
              <a:t>54</a:t>
            </a:fld>
            <a:endParaRPr lang="hu-HU"/>
          </a:p>
        </p:txBody>
      </p:sp>
      <p:sp>
        <p:nvSpPr>
          <p:cNvPr id="2" name="Cím 1"/>
          <p:cNvSpPr>
            <a:spLocks noGrp="1"/>
          </p:cNvSpPr>
          <p:nvPr>
            <p:ph type="title"/>
          </p:nvPr>
        </p:nvSpPr>
        <p:spPr/>
        <p:txBody>
          <a:bodyPr/>
          <a:lstStyle/>
          <a:p>
            <a:r>
              <a:rPr lang="hu-HU" dirty="0"/>
              <a:t>SMT </a:t>
            </a:r>
            <a:r>
              <a:rPr lang="hu-HU" dirty="0" err="1"/>
              <a:t>vs</a:t>
            </a:r>
            <a:r>
              <a:rPr lang="hu-HU" dirty="0"/>
              <a:t> NMT hiba analízis</a:t>
            </a:r>
          </a:p>
        </p:txBody>
      </p:sp>
      <p:sp>
        <p:nvSpPr>
          <p:cNvPr id="4" name="Szövegdoboz 3"/>
          <p:cNvSpPr txBox="1"/>
          <p:nvPr/>
        </p:nvSpPr>
        <p:spPr>
          <a:xfrm>
            <a:off x="5676360" y="6438507"/>
            <a:ext cx="4902239" cy="338554"/>
          </a:xfrm>
          <a:prstGeom prst="rect">
            <a:avLst/>
          </a:prstGeom>
          <a:noFill/>
        </p:spPr>
        <p:txBody>
          <a:bodyPr wrap="none" rtlCol="0">
            <a:spAutoFit/>
          </a:bodyPr>
          <a:lstStyle/>
          <a:p>
            <a:pPr>
              <a:buNone/>
            </a:pPr>
            <a:r>
              <a:rPr lang="hu-HU" sz="1600" dirty="0"/>
              <a:t>[</a:t>
            </a:r>
            <a:r>
              <a:rPr lang="en-US" sz="1600" dirty="0"/>
              <a:t>Tilde's Machine Translation Systems for WMT 2017</a:t>
            </a:r>
            <a:r>
              <a:rPr lang="hu-HU" sz="1600" dirty="0"/>
              <a:t>]</a:t>
            </a:r>
            <a:endParaRPr lang="en-US" sz="1600" dirty="0"/>
          </a:p>
        </p:txBody>
      </p:sp>
    </p:spTree>
    <p:extLst>
      <p:ext uri="{BB962C8B-B14F-4D97-AF65-F5344CB8AC3E}">
        <p14:creationId xmlns:p14="http://schemas.microsoft.com/office/powerpoint/2010/main" val="3794374987"/>
      </p:ext>
    </p:extLst>
  </p:cSld>
  <p:clrMapOvr>
    <a:masterClrMapping/>
  </p:clrMapOvr>
  <p:transition spd="slow">
    <p:push/>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stretch>
            <a:fillRect/>
          </a:stretch>
        </p:blipFill>
        <p:spPr>
          <a:xfrm>
            <a:off x="1685966" y="1825625"/>
            <a:ext cx="8820068" cy="4351338"/>
          </a:xfrm>
          <a:prstGeom prst="rect">
            <a:avLst/>
          </a:prstGeom>
        </p:spPr>
      </p:pic>
      <p:sp>
        <p:nvSpPr>
          <p:cNvPr id="3" name="Dia számának helye 2"/>
          <p:cNvSpPr>
            <a:spLocks noGrp="1"/>
          </p:cNvSpPr>
          <p:nvPr>
            <p:ph type="sldNum" sz="quarter" idx="12"/>
          </p:nvPr>
        </p:nvSpPr>
        <p:spPr/>
        <p:txBody>
          <a:bodyPr/>
          <a:lstStyle/>
          <a:p>
            <a:fld id="{1A1129E3-C55D-47F6-9570-EF1B473CE3F9}" type="slidenum">
              <a:rPr lang="hu-HU" smtClean="0"/>
              <a:pPr/>
              <a:t>55</a:t>
            </a:fld>
            <a:endParaRPr lang="hu-HU"/>
          </a:p>
        </p:txBody>
      </p:sp>
      <p:sp>
        <p:nvSpPr>
          <p:cNvPr id="2" name="Cím 1"/>
          <p:cNvSpPr>
            <a:spLocks noGrp="1"/>
          </p:cNvSpPr>
          <p:nvPr>
            <p:ph type="title"/>
          </p:nvPr>
        </p:nvSpPr>
        <p:spPr>
          <a:xfrm>
            <a:off x="2438400" y="601248"/>
            <a:ext cx="7772400" cy="1119552"/>
          </a:xfrm>
        </p:spPr>
        <p:txBody>
          <a:bodyPr>
            <a:normAutofit/>
          </a:bodyPr>
          <a:lstStyle/>
          <a:p>
            <a:r>
              <a:rPr lang="hu-HU" dirty="0"/>
              <a:t>SMT </a:t>
            </a:r>
            <a:r>
              <a:rPr lang="hu-HU" dirty="0" err="1"/>
              <a:t>vs</a:t>
            </a:r>
            <a:r>
              <a:rPr lang="hu-HU" dirty="0"/>
              <a:t> NMT hiba analízis</a:t>
            </a:r>
          </a:p>
        </p:txBody>
      </p:sp>
      <p:sp>
        <p:nvSpPr>
          <p:cNvPr id="5" name="Téglalap 4"/>
          <p:cNvSpPr/>
          <p:nvPr/>
        </p:nvSpPr>
        <p:spPr>
          <a:xfrm>
            <a:off x="7042800" y="6414439"/>
            <a:ext cx="3330232" cy="246221"/>
          </a:xfrm>
          <a:prstGeom prst="rect">
            <a:avLst/>
          </a:prstGeom>
        </p:spPr>
        <p:txBody>
          <a:bodyPr wrap="square">
            <a:spAutoFit/>
          </a:bodyPr>
          <a:lstStyle/>
          <a:p>
            <a:pPr>
              <a:buNone/>
            </a:pPr>
            <a:r>
              <a:rPr lang="hu-HU" sz="1000" dirty="0"/>
              <a:t>https://www.tilde.com/about/news/316</a:t>
            </a:r>
          </a:p>
        </p:txBody>
      </p:sp>
    </p:spTree>
    <p:extLst>
      <p:ext uri="{BB962C8B-B14F-4D97-AF65-F5344CB8AC3E}">
        <p14:creationId xmlns:p14="http://schemas.microsoft.com/office/powerpoint/2010/main" val="271810426"/>
      </p:ext>
    </p:extLst>
  </p:cSld>
  <p:clrMapOvr>
    <a:masterClrMapping/>
  </p:clrMapOvr>
  <p:transition spd="slow">
    <p:push/>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Tartalom helye 9"/>
          <p:cNvPicPr>
            <a:picLocks noGrp="1" noChangeAspect="1"/>
          </p:cNvPicPr>
          <p:nvPr>
            <p:ph idx="1"/>
          </p:nvPr>
        </p:nvPicPr>
        <p:blipFill>
          <a:blip r:embed="rId2"/>
          <a:stretch>
            <a:fillRect/>
          </a:stretch>
        </p:blipFill>
        <p:spPr>
          <a:xfrm>
            <a:off x="1619329" y="1822450"/>
            <a:ext cx="8953342" cy="4533900"/>
          </a:xfrm>
          <a:prstGeom prst="rect">
            <a:avLst/>
          </a:prstGeom>
        </p:spPr>
      </p:pic>
      <p:sp>
        <p:nvSpPr>
          <p:cNvPr id="12" name="Dia számának helye 11"/>
          <p:cNvSpPr>
            <a:spLocks noGrp="1"/>
          </p:cNvSpPr>
          <p:nvPr>
            <p:ph type="sldNum" sz="quarter" idx="12"/>
          </p:nvPr>
        </p:nvSpPr>
        <p:spPr/>
        <p:txBody>
          <a:bodyPr/>
          <a:lstStyle/>
          <a:p>
            <a:fld id="{1A1129E3-C55D-47F6-9570-EF1B473CE3F9}" type="slidenum">
              <a:rPr lang="hu-HU" smtClean="0"/>
              <a:pPr/>
              <a:t>56</a:t>
            </a:fld>
            <a:endParaRPr lang="hu-HU"/>
          </a:p>
        </p:txBody>
      </p:sp>
      <p:sp>
        <p:nvSpPr>
          <p:cNvPr id="2" name="Cím 1"/>
          <p:cNvSpPr>
            <a:spLocks noGrp="1"/>
          </p:cNvSpPr>
          <p:nvPr>
            <p:ph type="title"/>
          </p:nvPr>
        </p:nvSpPr>
        <p:spPr/>
        <p:txBody>
          <a:bodyPr/>
          <a:lstStyle/>
          <a:p>
            <a:r>
              <a:rPr lang="hu-HU" dirty="0" err="1"/>
              <a:t>Subword</a:t>
            </a:r>
            <a:r>
              <a:rPr lang="hu-HU" dirty="0"/>
              <a:t> NMT</a:t>
            </a:r>
          </a:p>
        </p:txBody>
      </p:sp>
      <p:sp>
        <p:nvSpPr>
          <p:cNvPr id="11" name="Szövegdoboz 10"/>
          <p:cNvSpPr txBox="1"/>
          <p:nvPr/>
        </p:nvSpPr>
        <p:spPr>
          <a:xfrm>
            <a:off x="6416516" y="6524628"/>
            <a:ext cx="4251484" cy="246221"/>
          </a:xfrm>
          <a:prstGeom prst="rect">
            <a:avLst/>
          </a:prstGeom>
          <a:noFill/>
        </p:spPr>
        <p:txBody>
          <a:bodyPr wrap="none" rtlCol="0">
            <a:spAutoFit/>
          </a:bodyPr>
          <a:lstStyle/>
          <a:p>
            <a:pPr>
              <a:buNone/>
            </a:pPr>
            <a:r>
              <a:rPr lang="hu-HU" sz="1000" dirty="0"/>
              <a:t>https://www.groundai.com/media/arxiv_projects/3206/segment.svg</a:t>
            </a:r>
          </a:p>
        </p:txBody>
      </p:sp>
    </p:spTree>
    <p:extLst>
      <p:ext uri="{BB962C8B-B14F-4D97-AF65-F5344CB8AC3E}">
        <p14:creationId xmlns:p14="http://schemas.microsoft.com/office/powerpoint/2010/main" val="3032339739"/>
      </p:ext>
    </p:extLst>
  </p:cSld>
  <p:clrMapOvr>
    <a:masterClrMapping/>
  </p:clrMapOvr>
  <p:transition spd="slow">
    <p:push/>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stretch>
            <a:fillRect/>
          </a:stretch>
        </p:blipFill>
        <p:spPr>
          <a:xfrm>
            <a:off x="1598191" y="2057400"/>
            <a:ext cx="8995623" cy="3345708"/>
          </a:xfrm>
          <a:prstGeom prst="rect">
            <a:avLst/>
          </a:prstGeom>
        </p:spPr>
      </p:pic>
      <p:sp>
        <p:nvSpPr>
          <p:cNvPr id="6" name="Dia számának helye 5"/>
          <p:cNvSpPr>
            <a:spLocks noGrp="1"/>
          </p:cNvSpPr>
          <p:nvPr>
            <p:ph type="sldNum" sz="quarter" idx="12"/>
          </p:nvPr>
        </p:nvSpPr>
        <p:spPr/>
        <p:txBody>
          <a:bodyPr/>
          <a:lstStyle/>
          <a:p>
            <a:fld id="{1A1129E3-C55D-47F6-9570-EF1B473CE3F9}" type="slidenum">
              <a:rPr lang="hu-HU" smtClean="0"/>
              <a:pPr/>
              <a:t>57</a:t>
            </a:fld>
            <a:endParaRPr lang="hu-HU"/>
          </a:p>
        </p:txBody>
      </p:sp>
      <p:sp>
        <p:nvSpPr>
          <p:cNvPr id="2" name="Cím 1"/>
          <p:cNvSpPr>
            <a:spLocks noGrp="1"/>
          </p:cNvSpPr>
          <p:nvPr>
            <p:ph type="title"/>
          </p:nvPr>
        </p:nvSpPr>
        <p:spPr/>
        <p:txBody>
          <a:bodyPr/>
          <a:lstStyle/>
          <a:p>
            <a:r>
              <a:rPr lang="hu-HU" dirty="0" err="1"/>
              <a:t>Subword</a:t>
            </a:r>
            <a:r>
              <a:rPr lang="hu-HU" dirty="0"/>
              <a:t> NMT</a:t>
            </a:r>
          </a:p>
        </p:txBody>
      </p:sp>
      <p:sp>
        <p:nvSpPr>
          <p:cNvPr id="5" name="Szövegdoboz 4"/>
          <p:cNvSpPr txBox="1"/>
          <p:nvPr/>
        </p:nvSpPr>
        <p:spPr>
          <a:xfrm>
            <a:off x="3282197" y="6543678"/>
            <a:ext cx="7311617" cy="246221"/>
          </a:xfrm>
          <a:prstGeom prst="rect">
            <a:avLst/>
          </a:prstGeom>
          <a:noFill/>
        </p:spPr>
        <p:txBody>
          <a:bodyPr wrap="none" rtlCol="0">
            <a:spAutoFit/>
          </a:bodyPr>
          <a:lstStyle/>
          <a:p>
            <a:pPr>
              <a:buNone/>
            </a:pPr>
            <a:r>
              <a:rPr lang="hu-HU" sz="1000" dirty="0"/>
              <a:t>https://www.groundai.com/project/word-subword-or-character-an-empirical-study-of-granularity-in-chinese-english-nmt/</a:t>
            </a:r>
          </a:p>
        </p:txBody>
      </p:sp>
    </p:spTree>
    <p:extLst>
      <p:ext uri="{BB962C8B-B14F-4D97-AF65-F5344CB8AC3E}">
        <p14:creationId xmlns:p14="http://schemas.microsoft.com/office/powerpoint/2010/main" val="357905950"/>
      </p:ext>
    </p:extLst>
  </p:cSld>
  <p:clrMapOvr>
    <a:masterClrMapping/>
  </p:clrMapOvr>
  <p:transition spd="slow">
    <p:push/>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enter image description here">
            <a:extLst>
              <a:ext uri="{FF2B5EF4-FFF2-40B4-BE49-F238E27FC236}">
                <a16:creationId xmlns:a16="http://schemas.microsoft.com/office/drawing/2014/main" xmlns="" id="{3070EF08-B8DB-4A89-A3CA-FEC3EFF3FDD6}"/>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517265" y="1825625"/>
            <a:ext cx="9197470" cy="4895850"/>
          </a:xfrm>
          <a:prstGeom prst="rect">
            <a:avLst/>
          </a:prstGeom>
          <a:noFill/>
          <a:extLst>
            <a:ext uri="{909E8E84-426E-40DD-AFC4-6F175D3DCCD1}">
              <a14:hiddenFill xmlns:a14="http://schemas.microsoft.com/office/drawing/2010/main">
                <a:solidFill>
                  <a:srgbClr val="FFFFFF"/>
                </a:solidFill>
              </a14:hiddenFill>
            </a:ext>
          </a:extLst>
        </p:spPr>
      </p:pic>
      <p:sp>
        <p:nvSpPr>
          <p:cNvPr id="8" name="Dia számának helye 7"/>
          <p:cNvSpPr>
            <a:spLocks noGrp="1"/>
          </p:cNvSpPr>
          <p:nvPr>
            <p:ph type="sldNum" sz="quarter" idx="12"/>
          </p:nvPr>
        </p:nvSpPr>
        <p:spPr/>
        <p:txBody>
          <a:bodyPr/>
          <a:lstStyle/>
          <a:p>
            <a:fld id="{1A1129E3-C55D-47F6-9570-EF1B473CE3F9}" type="slidenum">
              <a:rPr lang="hu-HU" smtClean="0"/>
              <a:pPr/>
              <a:t>58</a:t>
            </a:fld>
            <a:endParaRPr lang="hu-HU"/>
          </a:p>
        </p:txBody>
      </p:sp>
      <p:sp>
        <p:nvSpPr>
          <p:cNvPr id="2" name="Cím 1"/>
          <p:cNvSpPr>
            <a:spLocks noGrp="1"/>
          </p:cNvSpPr>
          <p:nvPr>
            <p:ph type="title"/>
          </p:nvPr>
        </p:nvSpPr>
        <p:spPr/>
        <p:txBody>
          <a:bodyPr>
            <a:normAutofit/>
          </a:bodyPr>
          <a:lstStyle/>
          <a:p>
            <a:r>
              <a:rPr lang="hu-HU" sz="4000" dirty="0"/>
              <a:t>A </a:t>
            </a:r>
            <a:r>
              <a:rPr lang="hu-HU" sz="4000" dirty="0" err="1"/>
              <a:t>transzformer</a:t>
            </a:r>
            <a:r>
              <a:rPr lang="hu-HU" sz="4000" dirty="0"/>
              <a:t> architektúra (</a:t>
            </a:r>
            <a:r>
              <a:rPr lang="hu-HU" sz="4000" dirty="0" err="1"/>
              <a:t>Vaswani</a:t>
            </a:r>
            <a:r>
              <a:rPr lang="hu-HU" sz="4000" dirty="0"/>
              <a:t> </a:t>
            </a:r>
            <a:r>
              <a:rPr lang="hu-HU" sz="4000" dirty="0" err="1"/>
              <a:t>et</a:t>
            </a:r>
            <a:r>
              <a:rPr lang="hu-HU" sz="4000" dirty="0"/>
              <a:t> </a:t>
            </a:r>
            <a:r>
              <a:rPr lang="hu-HU" sz="4000" dirty="0" err="1"/>
              <a:t>al</a:t>
            </a:r>
            <a:r>
              <a:rPr lang="hu-HU" sz="4000" dirty="0"/>
              <a:t>., 2017)</a:t>
            </a:r>
          </a:p>
        </p:txBody>
      </p:sp>
      <p:sp>
        <p:nvSpPr>
          <p:cNvPr id="6" name="Szövegdoboz 5"/>
          <p:cNvSpPr txBox="1"/>
          <p:nvPr/>
        </p:nvSpPr>
        <p:spPr>
          <a:xfrm>
            <a:off x="7981954" y="6553409"/>
            <a:ext cx="2686049" cy="261610"/>
          </a:xfrm>
          <a:prstGeom prst="rect">
            <a:avLst/>
          </a:prstGeom>
          <a:noFill/>
        </p:spPr>
        <p:txBody>
          <a:bodyPr wrap="square" rtlCol="0">
            <a:spAutoFit/>
          </a:bodyPr>
          <a:lstStyle/>
          <a:p>
            <a:pPr>
              <a:buNone/>
            </a:pPr>
            <a:r>
              <a:rPr lang="hu-HU" sz="1100" dirty="0"/>
              <a:t>https://arxiv.org/pdf/1706.03762.pdf</a:t>
            </a:r>
          </a:p>
        </p:txBody>
      </p:sp>
    </p:spTree>
    <p:extLst>
      <p:ext uri="{BB962C8B-B14F-4D97-AF65-F5344CB8AC3E}">
        <p14:creationId xmlns:p14="http://schemas.microsoft.com/office/powerpoint/2010/main" val="427829036"/>
      </p:ext>
    </p:extLst>
  </p:cSld>
  <p:clrMapOvr>
    <a:masterClrMapping/>
  </p:clrMapOvr>
  <p:transition spd="slow">
    <p:push/>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 számának helye 7"/>
          <p:cNvSpPr>
            <a:spLocks noGrp="1"/>
          </p:cNvSpPr>
          <p:nvPr>
            <p:ph type="sldNum" sz="quarter" idx="12"/>
          </p:nvPr>
        </p:nvSpPr>
        <p:spPr/>
        <p:txBody>
          <a:bodyPr/>
          <a:lstStyle/>
          <a:p>
            <a:fld id="{1A1129E3-C55D-47F6-9570-EF1B473CE3F9}" type="slidenum">
              <a:rPr lang="hu-HU" smtClean="0"/>
              <a:pPr/>
              <a:t>59</a:t>
            </a:fld>
            <a:endParaRPr lang="hu-HU"/>
          </a:p>
        </p:txBody>
      </p:sp>
      <p:sp>
        <p:nvSpPr>
          <p:cNvPr id="2" name="Cím 1"/>
          <p:cNvSpPr>
            <a:spLocks noGrp="1"/>
          </p:cNvSpPr>
          <p:nvPr>
            <p:ph type="title"/>
          </p:nvPr>
        </p:nvSpPr>
        <p:spPr/>
        <p:txBody>
          <a:bodyPr>
            <a:normAutofit/>
          </a:bodyPr>
          <a:lstStyle/>
          <a:p>
            <a:r>
              <a:rPr lang="hu-HU" sz="4000" dirty="0"/>
              <a:t>A </a:t>
            </a:r>
            <a:r>
              <a:rPr lang="hu-HU" sz="4000" dirty="0" err="1"/>
              <a:t>transzformer</a:t>
            </a:r>
            <a:r>
              <a:rPr lang="hu-HU" sz="4000" dirty="0"/>
              <a:t> architektúra (</a:t>
            </a:r>
            <a:r>
              <a:rPr lang="hu-HU" sz="4000" dirty="0" err="1"/>
              <a:t>Vaswani</a:t>
            </a:r>
            <a:r>
              <a:rPr lang="hu-HU" sz="4000" dirty="0"/>
              <a:t> </a:t>
            </a:r>
            <a:r>
              <a:rPr lang="hu-HU" sz="4000" dirty="0" err="1"/>
              <a:t>et</a:t>
            </a:r>
            <a:r>
              <a:rPr lang="hu-HU" sz="4000" dirty="0"/>
              <a:t> </a:t>
            </a:r>
            <a:r>
              <a:rPr lang="hu-HU" sz="4000" dirty="0" err="1"/>
              <a:t>al</a:t>
            </a:r>
            <a:r>
              <a:rPr lang="hu-HU" sz="4000" dirty="0"/>
              <a:t>., 2017)</a:t>
            </a:r>
          </a:p>
        </p:txBody>
      </p:sp>
      <p:sp>
        <p:nvSpPr>
          <p:cNvPr id="6" name="Szövegdoboz 5"/>
          <p:cNvSpPr txBox="1"/>
          <p:nvPr/>
        </p:nvSpPr>
        <p:spPr>
          <a:xfrm>
            <a:off x="7981954" y="6553409"/>
            <a:ext cx="2686049" cy="261610"/>
          </a:xfrm>
          <a:prstGeom prst="rect">
            <a:avLst/>
          </a:prstGeom>
          <a:noFill/>
        </p:spPr>
        <p:txBody>
          <a:bodyPr wrap="square" rtlCol="0">
            <a:spAutoFit/>
          </a:bodyPr>
          <a:lstStyle/>
          <a:p>
            <a:pPr>
              <a:buNone/>
            </a:pPr>
            <a:r>
              <a:rPr lang="hu-HU" sz="1100" dirty="0"/>
              <a:t>https://arxiv.org/pdf/1706.03762.pdf</a:t>
            </a:r>
          </a:p>
        </p:txBody>
      </p:sp>
      <p:pic>
        <p:nvPicPr>
          <p:cNvPr id="9" name="Tartalom helye 3">
            <a:extLst>
              <a:ext uri="{FF2B5EF4-FFF2-40B4-BE49-F238E27FC236}">
                <a16:creationId xmlns:a16="http://schemas.microsoft.com/office/drawing/2014/main" xmlns="" id="{E8DA394F-5BAA-48B9-86F8-E8D30FC0D73A}"/>
              </a:ext>
            </a:extLst>
          </p:cNvPr>
          <p:cNvPicPr>
            <a:picLocks noGrp="1" noChangeAspect="1"/>
          </p:cNvPicPr>
          <p:nvPr>
            <p:ph idx="1"/>
          </p:nvPr>
        </p:nvPicPr>
        <p:blipFill>
          <a:blip r:embed="rId2"/>
          <a:stretch>
            <a:fillRect/>
          </a:stretch>
        </p:blipFill>
        <p:spPr>
          <a:xfrm>
            <a:off x="3022928" y="1805654"/>
            <a:ext cx="6146143" cy="4915821"/>
          </a:xfrm>
          <a:prstGeom prst="rect">
            <a:avLst/>
          </a:prstGeom>
        </p:spPr>
      </p:pic>
    </p:spTree>
    <p:extLst>
      <p:ext uri="{BB962C8B-B14F-4D97-AF65-F5344CB8AC3E}">
        <p14:creationId xmlns:p14="http://schemas.microsoft.com/office/powerpoint/2010/main" val="3058025125"/>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ím 5"/>
          <p:cNvSpPr>
            <a:spLocks noGrp="1"/>
          </p:cNvSpPr>
          <p:nvPr>
            <p:ph type="title"/>
          </p:nvPr>
        </p:nvSpPr>
        <p:spPr/>
        <p:txBody>
          <a:bodyPr/>
          <a:lstStyle/>
          <a:p>
            <a:r>
              <a:rPr lang="hu-HU" dirty="0"/>
              <a:t>Enigma kódolás (1920)</a:t>
            </a:r>
          </a:p>
        </p:txBody>
      </p:sp>
      <p:pic>
        <p:nvPicPr>
          <p:cNvPr id="9" name="Tartalom helye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6276" y="1872927"/>
            <a:ext cx="4535180" cy="3401385"/>
          </a:xfrm>
        </p:spPr>
      </p:pic>
      <p:pic>
        <p:nvPicPr>
          <p:cNvPr id="10" name="Tartalom helye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756547" y="1893772"/>
            <a:ext cx="4597253" cy="3064835"/>
          </a:xfrm>
        </p:spPr>
      </p:pic>
      <p:pic>
        <p:nvPicPr>
          <p:cNvPr id="11" name="Kép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83465" y="4979288"/>
            <a:ext cx="1371600" cy="1828800"/>
          </a:xfrm>
          <a:prstGeom prst="rect">
            <a:avLst/>
          </a:prstGeom>
        </p:spPr>
      </p:pic>
      <p:sp>
        <p:nvSpPr>
          <p:cNvPr id="12" name="Téglalap 11"/>
          <p:cNvSpPr/>
          <p:nvPr/>
        </p:nvSpPr>
        <p:spPr>
          <a:xfrm>
            <a:off x="7555068" y="6561870"/>
            <a:ext cx="3112935" cy="246221"/>
          </a:xfrm>
          <a:prstGeom prst="rect">
            <a:avLst/>
          </a:prstGeom>
        </p:spPr>
        <p:txBody>
          <a:bodyPr wrap="square">
            <a:spAutoFit/>
          </a:bodyPr>
          <a:lstStyle/>
          <a:p>
            <a:pPr>
              <a:buNone/>
            </a:pPr>
            <a:r>
              <a:rPr lang="hu-HU" sz="1000" dirty="0"/>
              <a:t>http://enigma.louisedade.co.uk/howitworks.html</a:t>
            </a:r>
          </a:p>
        </p:txBody>
      </p:sp>
      <p:sp>
        <p:nvSpPr>
          <p:cNvPr id="13" name="Téglalap 12"/>
          <p:cNvSpPr/>
          <p:nvPr/>
        </p:nvSpPr>
        <p:spPr>
          <a:xfrm>
            <a:off x="7555065" y="6315649"/>
            <a:ext cx="3383280" cy="246221"/>
          </a:xfrm>
          <a:prstGeom prst="rect">
            <a:avLst/>
          </a:prstGeom>
        </p:spPr>
        <p:txBody>
          <a:bodyPr wrap="square">
            <a:spAutoFit/>
          </a:bodyPr>
          <a:lstStyle/>
          <a:p>
            <a:pPr>
              <a:buNone/>
            </a:pPr>
            <a:r>
              <a:rPr lang="hu-HU" sz="1000" dirty="0"/>
              <a:t>https://hu.pinterest.com/bonniegrrl/enigma-machine/</a:t>
            </a:r>
          </a:p>
        </p:txBody>
      </p:sp>
      <p:sp>
        <p:nvSpPr>
          <p:cNvPr id="14" name="Téglalap 13"/>
          <p:cNvSpPr/>
          <p:nvPr/>
        </p:nvSpPr>
        <p:spPr>
          <a:xfrm>
            <a:off x="7555065" y="6069428"/>
            <a:ext cx="3252084" cy="246221"/>
          </a:xfrm>
          <a:prstGeom prst="rect">
            <a:avLst/>
          </a:prstGeom>
        </p:spPr>
        <p:txBody>
          <a:bodyPr wrap="square">
            <a:spAutoFit/>
          </a:bodyPr>
          <a:lstStyle/>
          <a:p>
            <a:pPr>
              <a:buNone/>
            </a:pPr>
            <a:r>
              <a:rPr lang="hu-HU" sz="1000" dirty="0"/>
              <a:t>https://hu.wikipedia.org/wiki/Enigma_(g%C3%A9p)</a:t>
            </a:r>
          </a:p>
        </p:txBody>
      </p:sp>
      <p:pic>
        <p:nvPicPr>
          <p:cNvPr id="1026" name="Picture 2" descr="https://upload.wikimedia.org/wikipedia/commons/b/b3/Scherbius-1928-patent.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68586" y="4536427"/>
            <a:ext cx="2905415" cy="1840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126584"/>
      </p:ext>
    </p:extLst>
  </p:cSld>
  <p:clrMapOvr>
    <a:masterClrMapping/>
  </p:clrMapOvr>
  <p:transition spd="slow">
    <p:push/>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A0F238EA-9491-493E-8894-F5BCD4CFB660}"/>
              </a:ext>
            </a:extLst>
          </p:cNvPr>
          <p:cNvSpPr>
            <a:spLocks noGrp="1"/>
          </p:cNvSpPr>
          <p:nvPr>
            <p:ph type="title"/>
          </p:nvPr>
        </p:nvSpPr>
        <p:spPr/>
        <p:txBody>
          <a:bodyPr>
            <a:normAutofit/>
          </a:bodyPr>
          <a:lstStyle/>
          <a:p>
            <a:r>
              <a:rPr lang="hu-HU" sz="4000" dirty="0"/>
              <a:t>A </a:t>
            </a:r>
            <a:r>
              <a:rPr lang="hu-HU" sz="4000" dirty="0" err="1"/>
              <a:t>transzformer</a:t>
            </a:r>
            <a:r>
              <a:rPr lang="hu-HU" sz="4000" dirty="0"/>
              <a:t> architektúra (</a:t>
            </a:r>
            <a:r>
              <a:rPr lang="hu-HU" sz="4000" dirty="0" err="1"/>
              <a:t>Vaswani</a:t>
            </a:r>
            <a:r>
              <a:rPr lang="hu-HU" sz="4000" dirty="0"/>
              <a:t> </a:t>
            </a:r>
            <a:r>
              <a:rPr lang="hu-HU" sz="4000" dirty="0" err="1"/>
              <a:t>et</a:t>
            </a:r>
            <a:r>
              <a:rPr lang="hu-HU" sz="4000" dirty="0"/>
              <a:t> </a:t>
            </a:r>
            <a:r>
              <a:rPr lang="hu-HU" sz="4000" dirty="0" err="1"/>
              <a:t>al</a:t>
            </a:r>
            <a:r>
              <a:rPr lang="hu-HU" sz="4000" dirty="0"/>
              <a:t>., 2017)</a:t>
            </a:r>
          </a:p>
        </p:txBody>
      </p:sp>
      <p:sp>
        <p:nvSpPr>
          <p:cNvPr id="3" name="Szöveg helye 2">
            <a:extLst>
              <a:ext uri="{FF2B5EF4-FFF2-40B4-BE49-F238E27FC236}">
                <a16:creationId xmlns:a16="http://schemas.microsoft.com/office/drawing/2014/main" xmlns="" id="{1F2F71CD-A051-43F1-8DFE-37FEE735B39F}"/>
              </a:ext>
            </a:extLst>
          </p:cNvPr>
          <p:cNvSpPr>
            <a:spLocks noGrp="1"/>
          </p:cNvSpPr>
          <p:nvPr>
            <p:ph type="body" idx="1"/>
          </p:nvPr>
        </p:nvSpPr>
        <p:spPr/>
        <p:txBody>
          <a:bodyPr/>
          <a:lstStyle/>
          <a:p>
            <a:endParaRPr lang="hu-HU" dirty="0"/>
          </a:p>
        </p:txBody>
      </p:sp>
      <p:sp>
        <p:nvSpPr>
          <p:cNvPr id="4" name="Dia számának helye 3">
            <a:extLst>
              <a:ext uri="{FF2B5EF4-FFF2-40B4-BE49-F238E27FC236}">
                <a16:creationId xmlns:a16="http://schemas.microsoft.com/office/drawing/2014/main" xmlns="" id="{9D0782AE-8137-491D-A0B5-A5C4D6700BCB}"/>
              </a:ext>
            </a:extLst>
          </p:cNvPr>
          <p:cNvSpPr>
            <a:spLocks noGrp="1"/>
          </p:cNvSpPr>
          <p:nvPr>
            <p:ph type="sldNum" idx="12"/>
          </p:nvPr>
        </p:nvSpPr>
        <p:spPr/>
        <p:txBody>
          <a:bodyPr/>
          <a:lstStyle/>
          <a:p>
            <a:fld id="{FD7096EC-A894-4F47-929A-65581C0900F7}" type="slidenum">
              <a:rPr lang="en-US" smtClean="0"/>
              <a:pPr/>
              <a:t>60</a:t>
            </a:fld>
            <a:endParaRPr lang="en-US" dirty="0"/>
          </a:p>
        </p:txBody>
      </p:sp>
      <p:pic>
        <p:nvPicPr>
          <p:cNvPr id="1026" name="Picture 2" descr="https://www.tensorflow.org/images/tutorials/transformer/RNN+attention-words.png">
            <a:extLst>
              <a:ext uri="{FF2B5EF4-FFF2-40B4-BE49-F238E27FC236}">
                <a16:creationId xmlns:a16="http://schemas.microsoft.com/office/drawing/2014/main" xmlns="" id="{FC3DD245-25BE-48D7-94D9-DC5FCB0F7816}"/>
              </a:ext>
            </a:extLst>
          </p:cNvPr>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bwMode="auto">
          <a:xfrm>
            <a:off x="1340857" y="1874310"/>
            <a:ext cx="3141015" cy="484716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https://www.tensorflow.org/images/tutorials/transformer/Transformer-1layer-words.png">
            <a:extLst>
              <a:ext uri="{FF2B5EF4-FFF2-40B4-BE49-F238E27FC236}">
                <a16:creationId xmlns:a16="http://schemas.microsoft.com/office/drawing/2014/main" xmlns="" id="{3A098A13-A68B-43C6-9CE5-4110376FD6F7}"/>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bwMode="auto">
          <a:xfrm>
            <a:off x="4870391" y="1825625"/>
            <a:ext cx="3136900" cy="49785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https://www.tensorflow.org/images/tutorials/transformer/Transformer-4layer-compact.png">
            <a:extLst>
              <a:ext uri="{FF2B5EF4-FFF2-40B4-BE49-F238E27FC236}">
                <a16:creationId xmlns:a16="http://schemas.microsoft.com/office/drawing/2014/main" xmlns="" id="{8EE53DEF-84BB-43A2-826E-EA8BC8AFF62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95809" y="1978076"/>
            <a:ext cx="2569472" cy="4826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5697303"/>
      </p:ext>
    </p:extLst>
  </p:cSld>
  <p:clrMapOvr>
    <a:masterClrMapping/>
  </p:clrMapOvr>
  <p:transition spd="slow">
    <p:push/>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 számának helye 2">
            <a:extLst>
              <a:ext uri="{FF2B5EF4-FFF2-40B4-BE49-F238E27FC236}">
                <a16:creationId xmlns:a16="http://schemas.microsoft.com/office/drawing/2014/main" xmlns="" id="{DD4D7D84-B3D6-44E8-BBB9-BAFF4E49683B}"/>
              </a:ext>
            </a:extLst>
          </p:cNvPr>
          <p:cNvSpPr>
            <a:spLocks noGrp="1"/>
          </p:cNvSpPr>
          <p:nvPr>
            <p:ph type="sldNum" sz="quarter" idx="12"/>
          </p:nvPr>
        </p:nvSpPr>
        <p:spPr/>
        <p:txBody>
          <a:bodyPr/>
          <a:lstStyle/>
          <a:p>
            <a:fld id="{1A1129E3-C55D-47F6-9570-EF1B473CE3F9}" type="slidenum">
              <a:rPr lang="hu-HU" smtClean="0"/>
              <a:pPr/>
              <a:t>61</a:t>
            </a:fld>
            <a:endParaRPr lang="hu-HU" dirty="0"/>
          </a:p>
        </p:txBody>
      </p:sp>
      <p:sp>
        <p:nvSpPr>
          <p:cNvPr id="4" name="Cím 3">
            <a:extLst>
              <a:ext uri="{FF2B5EF4-FFF2-40B4-BE49-F238E27FC236}">
                <a16:creationId xmlns:a16="http://schemas.microsoft.com/office/drawing/2014/main" xmlns="" id="{221E0994-6E39-4917-88E5-B08F54F2FDC3}"/>
              </a:ext>
            </a:extLst>
          </p:cNvPr>
          <p:cNvSpPr>
            <a:spLocks noGrp="1"/>
          </p:cNvSpPr>
          <p:nvPr>
            <p:ph type="title"/>
          </p:nvPr>
        </p:nvSpPr>
        <p:spPr/>
        <p:txBody>
          <a:bodyPr/>
          <a:lstStyle/>
          <a:p>
            <a:r>
              <a:rPr lang="hu-HU" dirty="0"/>
              <a:t>Multi-</a:t>
            </a:r>
            <a:r>
              <a:rPr lang="hu-HU" dirty="0" err="1"/>
              <a:t>head</a:t>
            </a:r>
            <a:r>
              <a:rPr lang="hu-HU" dirty="0"/>
              <a:t> </a:t>
            </a:r>
            <a:r>
              <a:rPr lang="hu-HU" dirty="0" err="1"/>
              <a:t>attention</a:t>
            </a:r>
            <a:endParaRPr lang="hu-HU" dirty="0"/>
          </a:p>
        </p:txBody>
      </p:sp>
      <p:pic>
        <p:nvPicPr>
          <p:cNvPr id="5" name="Picture 2" descr="Attention heatmap">
            <a:extLst>
              <a:ext uri="{FF2B5EF4-FFF2-40B4-BE49-F238E27FC236}">
                <a16:creationId xmlns:a16="http://schemas.microsoft.com/office/drawing/2014/main" xmlns="" id="{89C80494-D7C4-4646-B726-685DD9A2910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433852" y="1825625"/>
            <a:ext cx="9324295"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437236"/>
      </p:ext>
    </p:extLst>
  </p:cSld>
  <p:clrMapOvr>
    <a:masterClrMapping/>
  </p:clrMapOvr>
  <p:transition spd="slow">
    <p:push/>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1.bp.blogspot.com/-AVGK0ApREtk/WaiAuzddKVI/AAAAAAAAB_A/WPV5ropBU-cxrcMpqJBFHg73K9NX4vywwCLcBGAs/s1600/image2.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46468" y="1853652"/>
            <a:ext cx="8699064" cy="3593801"/>
          </a:xfrm>
          <a:prstGeom prst="rect">
            <a:avLst/>
          </a:prstGeom>
          <a:noFill/>
          <a:extLst>
            <a:ext uri="{909E8E84-426E-40DD-AFC4-6F175D3DCCD1}">
              <a14:hiddenFill xmlns:a14="http://schemas.microsoft.com/office/drawing/2010/main">
                <a:solidFill>
                  <a:srgbClr val="FFFFFF"/>
                </a:solidFill>
              </a14:hiddenFill>
            </a:ext>
          </a:extLst>
        </p:spPr>
      </p:pic>
      <p:sp>
        <p:nvSpPr>
          <p:cNvPr id="4" name="Dia számának helye 3"/>
          <p:cNvSpPr>
            <a:spLocks noGrp="1"/>
          </p:cNvSpPr>
          <p:nvPr>
            <p:ph type="sldNum" sz="quarter" idx="12"/>
          </p:nvPr>
        </p:nvSpPr>
        <p:spPr/>
        <p:txBody>
          <a:bodyPr/>
          <a:lstStyle/>
          <a:p>
            <a:fld id="{1A1129E3-C55D-47F6-9570-EF1B473CE3F9}" type="slidenum">
              <a:rPr lang="hu-HU" smtClean="0"/>
              <a:pPr/>
              <a:t>62</a:t>
            </a:fld>
            <a:endParaRPr lang="hu-HU" dirty="0"/>
          </a:p>
        </p:txBody>
      </p:sp>
      <p:sp>
        <p:nvSpPr>
          <p:cNvPr id="2" name="Cím 1"/>
          <p:cNvSpPr>
            <a:spLocks noGrp="1"/>
          </p:cNvSpPr>
          <p:nvPr>
            <p:ph type="title"/>
          </p:nvPr>
        </p:nvSpPr>
        <p:spPr/>
        <p:txBody>
          <a:bodyPr/>
          <a:lstStyle/>
          <a:p>
            <a:r>
              <a:rPr lang="hu-HU" dirty="0"/>
              <a:t>Multi-</a:t>
            </a:r>
            <a:r>
              <a:rPr lang="hu-HU" dirty="0" err="1"/>
              <a:t>head</a:t>
            </a:r>
            <a:r>
              <a:rPr lang="hu-HU" dirty="0"/>
              <a:t> </a:t>
            </a:r>
            <a:r>
              <a:rPr lang="hu-HU" dirty="0" err="1"/>
              <a:t>attention</a:t>
            </a:r>
            <a:endParaRPr lang="hu-HU" dirty="0"/>
          </a:p>
        </p:txBody>
      </p:sp>
      <p:sp>
        <p:nvSpPr>
          <p:cNvPr id="6" name="Szövegdoboz 5"/>
          <p:cNvSpPr txBox="1"/>
          <p:nvPr/>
        </p:nvSpPr>
        <p:spPr>
          <a:xfrm>
            <a:off x="838200" y="5610418"/>
            <a:ext cx="9607332" cy="461665"/>
          </a:xfrm>
          <a:prstGeom prst="rect">
            <a:avLst/>
          </a:prstGeom>
          <a:solidFill>
            <a:schemeClr val="bg1"/>
          </a:solidFill>
        </p:spPr>
        <p:txBody>
          <a:bodyPr wrap="square" rtlCol="0">
            <a:spAutoFit/>
          </a:bodyPr>
          <a:lstStyle/>
          <a:p>
            <a:pPr algn="ctr">
              <a:buNone/>
            </a:pPr>
            <a:r>
              <a:rPr lang="en-US" sz="2400" dirty="0"/>
              <a:t>I arrived at the </a:t>
            </a:r>
            <a:r>
              <a:rPr lang="en-US" sz="2400" dirty="0">
                <a:solidFill>
                  <a:srgbClr val="FF0000"/>
                </a:solidFill>
              </a:rPr>
              <a:t>BANK</a:t>
            </a:r>
            <a:r>
              <a:rPr lang="en-US" sz="2400" dirty="0"/>
              <a:t> after crossing the</a:t>
            </a:r>
            <a:r>
              <a:rPr lang="hu-HU" sz="2400" dirty="0"/>
              <a:t> … </a:t>
            </a:r>
            <a:r>
              <a:rPr lang="hu-HU" sz="2400" dirty="0" err="1"/>
              <a:t>road</a:t>
            </a:r>
            <a:r>
              <a:rPr lang="hu-HU" sz="2400" dirty="0"/>
              <a:t>/</a:t>
            </a:r>
            <a:r>
              <a:rPr lang="hu-HU" sz="2400" dirty="0" err="1"/>
              <a:t>river</a:t>
            </a:r>
            <a:endParaRPr lang="hu-HU" sz="2400" dirty="0"/>
          </a:p>
        </p:txBody>
      </p:sp>
    </p:spTree>
    <p:extLst>
      <p:ext uri="{BB962C8B-B14F-4D97-AF65-F5344CB8AC3E}">
        <p14:creationId xmlns:p14="http://schemas.microsoft.com/office/powerpoint/2010/main" val="1053616564"/>
      </p:ext>
    </p:extLst>
  </p:cSld>
  <p:clrMapOvr>
    <a:masterClrMapping/>
  </p:clrMapOvr>
  <p:transition spd="slow">
    <p:push/>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artalom helye 3"/>
          <p:cNvPicPr>
            <a:picLocks noGrp="1" noChangeAspect="1"/>
          </p:cNvPicPr>
          <p:nvPr>
            <p:ph idx="1"/>
          </p:nvPr>
        </p:nvPicPr>
        <p:blipFill>
          <a:blip r:embed="rId2"/>
          <a:stretch>
            <a:fillRect/>
          </a:stretch>
        </p:blipFill>
        <p:spPr>
          <a:xfrm>
            <a:off x="2488245" y="1825625"/>
            <a:ext cx="7215509" cy="4351338"/>
          </a:xfrm>
          <a:prstGeom prst="rect">
            <a:avLst/>
          </a:prstGeom>
        </p:spPr>
      </p:pic>
      <p:sp>
        <p:nvSpPr>
          <p:cNvPr id="7" name="Dia számának helye 6"/>
          <p:cNvSpPr>
            <a:spLocks noGrp="1"/>
          </p:cNvSpPr>
          <p:nvPr>
            <p:ph type="sldNum" sz="quarter" idx="12"/>
          </p:nvPr>
        </p:nvSpPr>
        <p:spPr/>
        <p:txBody>
          <a:bodyPr/>
          <a:lstStyle/>
          <a:p>
            <a:fld id="{1A1129E3-C55D-47F6-9570-EF1B473CE3F9}" type="slidenum">
              <a:rPr lang="hu-HU" smtClean="0"/>
              <a:pPr/>
              <a:t>63</a:t>
            </a:fld>
            <a:endParaRPr lang="hu-HU"/>
          </a:p>
        </p:txBody>
      </p:sp>
      <p:sp>
        <p:nvSpPr>
          <p:cNvPr id="2" name="Cím 1"/>
          <p:cNvSpPr>
            <a:spLocks noGrp="1"/>
          </p:cNvSpPr>
          <p:nvPr>
            <p:ph type="title"/>
          </p:nvPr>
        </p:nvSpPr>
        <p:spPr/>
        <p:txBody>
          <a:bodyPr/>
          <a:lstStyle/>
          <a:p>
            <a:r>
              <a:rPr lang="hu-HU" dirty="0" err="1"/>
              <a:t>Transformer</a:t>
            </a:r>
            <a:r>
              <a:rPr lang="hu-HU" dirty="0"/>
              <a:t> NMT</a:t>
            </a:r>
          </a:p>
        </p:txBody>
      </p:sp>
      <p:sp>
        <p:nvSpPr>
          <p:cNvPr id="5" name="Szövegdoboz 4"/>
          <p:cNvSpPr txBox="1"/>
          <p:nvPr/>
        </p:nvSpPr>
        <p:spPr>
          <a:xfrm>
            <a:off x="7981954" y="6553409"/>
            <a:ext cx="2686049" cy="261610"/>
          </a:xfrm>
          <a:prstGeom prst="rect">
            <a:avLst/>
          </a:prstGeom>
          <a:noFill/>
        </p:spPr>
        <p:txBody>
          <a:bodyPr wrap="square" rtlCol="0">
            <a:spAutoFit/>
          </a:bodyPr>
          <a:lstStyle/>
          <a:p>
            <a:pPr>
              <a:buNone/>
            </a:pPr>
            <a:r>
              <a:rPr lang="hu-HU" sz="1100" dirty="0"/>
              <a:t>https://arxiv.org/pdf/1706.03762.pdf</a:t>
            </a:r>
          </a:p>
        </p:txBody>
      </p:sp>
      <p:sp>
        <p:nvSpPr>
          <p:cNvPr id="6" name="Szövegdoboz 5"/>
          <p:cNvSpPr txBox="1"/>
          <p:nvPr/>
        </p:nvSpPr>
        <p:spPr>
          <a:xfrm>
            <a:off x="2362199" y="2264379"/>
            <a:ext cx="478972" cy="3731791"/>
          </a:xfrm>
          <a:prstGeom prst="rect">
            <a:avLst/>
          </a:prstGeom>
          <a:solidFill>
            <a:schemeClr val="bg1"/>
          </a:solidFill>
        </p:spPr>
        <p:txBody>
          <a:bodyPr wrap="square" rtlCol="0">
            <a:spAutoFit/>
          </a:bodyPr>
          <a:lstStyle/>
          <a:p>
            <a:pPr>
              <a:buNone/>
            </a:pPr>
            <a:r>
              <a:rPr lang="hu-HU" sz="2000" dirty="0"/>
              <a:t>30</a:t>
            </a:r>
          </a:p>
          <a:p>
            <a:pPr>
              <a:buNone/>
            </a:pPr>
            <a:endParaRPr lang="hu-HU" sz="2000" dirty="0"/>
          </a:p>
          <a:p>
            <a:pPr>
              <a:buNone/>
            </a:pPr>
            <a:r>
              <a:rPr lang="hu-HU" sz="2000" dirty="0"/>
              <a:t>28</a:t>
            </a:r>
          </a:p>
          <a:p>
            <a:pPr>
              <a:buNone/>
            </a:pPr>
            <a:endParaRPr lang="hu-HU" sz="2000" dirty="0"/>
          </a:p>
          <a:p>
            <a:pPr>
              <a:buNone/>
            </a:pPr>
            <a:r>
              <a:rPr lang="hu-HU" sz="2000" dirty="0"/>
              <a:t>26</a:t>
            </a:r>
          </a:p>
          <a:p>
            <a:pPr>
              <a:buNone/>
            </a:pPr>
            <a:endParaRPr lang="hu-HU" sz="1050" dirty="0"/>
          </a:p>
          <a:p>
            <a:pPr>
              <a:buNone/>
            </a:pPr>
            <a:endParaRPr lang="hu-HU" dirty="0"/>
          </a:p>
          <a:p>
            <a:pPr>
              <a:buNone/>
            </a:pPr>
            <a:r>
              <a:rPr lang="hu-HU" sz="2000" dirty="0"/>
              <a:t>24</a:t>
            </a:r>
          </a:p>
          <a:p>
            <a:pPr>
              <a:buNone/>
            </a:pPr>
            <a:endParaRPr lang="hu-HU" sz="2400" dirty="0"/>
          </a:p>
          <a:p>
            <a:pPr>
              <a:buNone/>
            </a:pPr>
            <a:r>
              <a:rPr lang="hu-HU" sz="2000" dirty="0"/>
              <a:t>22</a:t>
            </a:r>
          </a:p>
          <a:p>
            <a:pPr>
              <a:buNone/>
            </a:pPr>
            <a:endParaRPr lang="hu-HU" sz="2400" dirty="0"/>
          </a:p>
          <a:p>
            <a:pPr>
              <a:buNone/>
            </a:pPr>
            <a:r>
              <a:rPr lang="hu-HU" sz="2000" dirty="0"/>
              <a:t>20</a:t>
            </a:r>
          </a:p>
        </p:txBody>
      </p:sp>
    </p:spTree>
    <p:extLst>
      <p:ext uri="{BB962C8B-B14F-4D97-AF65-F5344CB8AC3E}">
        <p14:creationId xmlns:p14="http://schemas.microsoft.com/office/powerpoint/2010/main" val="540426919"/>
      </p:ext>
    </p:extLst>
  </p:cSld>
  <p:clrMapOvr>
    <a:masterClrMapping/>
  </p:clrMapOvr>
  <p:transition spd="slow">
    <p:push/>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00D3A936-FD6F-42C8-999D-7421C5A5DAA6}"/>
              </a:ext>
            </a:extLst>
          </p:cNvPr>
          <p:cNvSpPr>
            <a:spLocks noGrp="1"/>
          </p:cNvSpPr>
          <p:nvPr>
            <p:ph type="title"/>
          </p:nvPr>
        </p:nvSpPr>
        <p:spPr/>
        <p:txBody>
          <a:bodyPr/>
          <a:lstStyle/>
          <a:p>
            <a:r>
              <a:rPr lang="hu-HU" dirty="0" err="1"/>
              <a:t>Meta</a:t>
            </a:r>
            <a:r>
              <a:rPr lang="hu-HU" dirty="0"/>
              <a:t> AI: M2M 100 (Fan </a:t>
            </a:r>
            <a:r>
              <a:rPr lang="hu-HU" dirty="0" err="1"/>
              <a:t>et</a:t>
            </a:r>
            <a:r>
              <a:rPr lang="hu-HU" dirty="0"/>
              <a:t> </a:t>
            </a:r>
            <a:r>
              <a:rPr lang="hu-HU" dirty="0" err="1"/>
              <a:t>al</a:t>
            </a:r>
            <a:r>
              <a:rPr lang="hu-HU" dirty="0"/>
              <a:t>., 2020)</a:t>
            </a:r>
          </a:p>
        </p:txBody>
      </p:sp>
      <p:sp>
        <p:nvSpPr>
          <p:cNvPr id="4" name="Dia számának helye 3">
            <a:extLst>
              <a:ext uri="{FF2B5EF4-FFF2-40B4-BE49-F238E27FC236}">
                <a16:creationId xmlns:a16="http://schemas.microsoft.com/office/drawing/2014/main" xmlns="" id="{2B8E463F-4BFF-44D0-BEFF-385CF600CC04}"/>
              </a:ext>
            </a:extLst>
          </p:cNvPr>
          <p:cNvSpPr>
            <a:spLocks noGrp="1"/>
          </p:cNvSpPr>
          <p:nvPr>
            <p:ph type="sldNum" sz="quarter" idx="12"/>
          </p:nvPr>
        </p:nvSpPr>
        <p:spPr/>
        <p:txBody>
          <a:bodyPr/>
          <a:lstStyle/>
          <a:p>
            <a:fld id="{FD7096EC-A894-4F47-929A-65581C0900F7}" type="slidenum">
              <a:rPr lang="en-US" smtClean="0"/>
              <a:pPr/>
              <a:t>64</a:t>
            </a:fld>
            <a:endParaRPr lang="en-US" dirty="0"/>
          </a:p>
        </p:txBody>
      </p:sp>
      <p:pic>
        <p:nvPicPr>
          <p:cNvPr id="1026" name="Picture 2" descr="https://miro.medium.com/max/606/1*qEp0h9qLjKc_1l2xGF7wGQ.png">
            <a:extLst>
              <a:ext uri="{FF2B5EF4-FFF2-40B4-BE49-F238E27FC236}">
                <a16:creationId xmlns:a16="http://schemas.microsoft.com/office/drawing/2014/main" xmlns="" id="{8EE64A66-6387-4360-8EC7-56EEC94BA1AE}"/>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b="24632"/>
          <a:stretch/>
        </p:blipFill>
        <p:spPr bwMode="auto">
          <a:xfrm>
            <a:off x="1757834" y="1865651"/>
            <a:ext cx="8676332" cy="48558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8169820"/>
      </p:ext>
    </p:extLst>
  </p:cSld>
  <p:clrMapOvr>
    <a:masterClrMapping/>
  </p:clrMapOvr>
  <p:transition spd="slow">
    <p:push/>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9B898533-9280-4060-8735-D3CD980473E8}"/>
              </a:ext>
            </a:extLst>
          </p:cNvPr>
          <p:cNvSpPr>
            <a:spLocks noGrp="1"/>
          </p:cNvSpPr>
          <p:nvPr>
            <p:ph type="title"/>
          </p:nvPr>
        </p:nvSpPr>
        <p:spPr/>
        <p:txBody>
          <a:bodyPr/>
          <a:lstStyle/>
          <a:p>
            <a:r>
              <a:rPr lang="hu-HU" dirty="0" err="1"/>
              <a:t>Meta</a:t>
            </a:r>
            <a:r>
              <a:rPr lang="hu-HU" dirty="0"/>
              <a:t> AI: NLLB-200 (NLLB Team </a:t>
            </a:r>
            <a:r>
              <a:rPr lang="hu-HU" dirty="0" err="1"/>
              <a:t>et</a:t>
            </a:r>
            <a:r>
              <a:rPr lang="hu-HU" dirty="0"/>
              <a:t> </a:t>
            </a:r>
            <a:r>
              <a:rPr lang="hu-HU" dirty="0" err="1"/>
              <a:t>al</a:t>
            </a:r>
            <a:r>
              <a:rPr lang="hu-HU" dirty="0"/>
              <a:t>, 2022)</a:t>
            </a:r>
          </a:p>
        </p:txBody>
      </p:sp>
      <p:pic>
        <p:nvPicPr>
          <p:cNvPr id="2050" name="Picture 2" descr="https://arankomatsuzaki.files.wordpress.com/2020/10/moe_fig3-1.png?w=1024">
            <a:extLst>
              <a:ext uri="{FF2B5EF4-FFF2-40B4-BE49-F238E27FC236}">
                <a16:creationId xmlns:a16="http://schemas.microsoft.com/office/drawing/2014/main" xmlns="" id="{20711B70-77EC-4190-A475-A7F76F25ACE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84000" y="1807547"/>
            <a:ext cx="7824000" cy="5050453"/>
          </a:xfrm>
          <a:prstGeom prst="rect">
            <a:avLst/>
          </a:prstGeom>
          <a:noFill/>
          <a:extLst>
            <a:ext uri="{909E8E84-426E-40DD-AFC4-6F175D3DCCD1}">
              <a14:hiddenFill xmlns:a14="http://schemas.microsoft.com/office/drawing/2010/main">
                <a:solidFill>
                  <a:srgbClr val="FFFFFF"/>
                </a:solidFill>
              </a14:hiddenFill>
            </a:ext>
          </a:extLst>
        </p:spPr>
      </p:pic>
      <p:sp>
        <p:nvSpPr>
          <p:cNvPr id="4" name="Dia számának helye 3">
            <a:extLst>
              <a:ext uri="{FF2B5EF4-FFF2-40B4-BE49-F238E27FC236}">
                <a16:creationId xmlns:a16="http://schemas.microsoft.com/office/drawing/2014/main" xmlns="" id="{1BE4AE53-160B-4956-9315-1E5AAAEFBB92}"/>
              </a:ext>
            </a:extLst>
          </p:cNvPr>
          <p:cNvSpPr>
            <a:spLocks noGrp="1"/>
          </p:cNvSpPr>
          <p:nvPr>
            <p:ph type="sldNum" sz="quarter" idx="12"/>
          </p:nvPr>
        </p:nvSpPr>
        <p:spPr/>
        <p:txBody>
          <a:bodyPr/>
          <a:lstStyle/>
          <a:p>
            <a:fld id="{FD7096EC-A894-4F47-929A-65581C0900F7}" type="slidenum">
              <a:rPr lang="en-US" smtClean="0"/>
              <a:pPr/>
              <a:t>65</a:t>
            </a:fld>
            <a:endParaRPr lang="en-US" dirty="0"/>
          </a:p>
        </p:txBody>
      </p:sp>
    </p:spTree>
    <p:extLst>
      <p:ext uri="{BB962C8B-B14F-4D97-AF65-F5344CB8AC3E}">
        <p14:creationId xmlns:p14="http://schemas.microsoft.com/office/powerpoint/2010/main" val="1092679113"/>
      </p:ext>
    </p:extLst>
  </p:cSld>
  <p:clrMapOvr>
    <a:masterClrMapping/>
  </p:clrMapOvr>
  <p:transition spd="slow">
    <p:push/>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a:extLst>
              <a:ext uri="{FF2B5EF4-FFF2-40B4-BE49-F238E27FC236}">
                <a16:creationId xmlns:a16="http://schemas.microsoft.com/office/drawing/2014/main" xmlns="" id="{35529D6A-EBCD-4D1B-8545-5EE726ED7696}"/>
              </a:ext>
            </a:extLst>
          </p:cNvPr>
          <p:cNvSpPr>
            <a:spLocks noGrp="1"/>
          </p:cNvSpPr>
          <p:nvPr>
            <p:ph type="title"/>
          </p:nvPr>
        </p:nvSpPr>
        <p:spPr/>
        <p:txBody>
          <a:bodyPr/>
          <a:lstStyle/>
          <a:p>
            <a:r>
              <a:rPr lang="hu-HU" dirty="0" smtClean="0"/>
              <a:t>Nyelvtudományi Kutatóközpont eredményei</a:t>
            </a:r>
            <a:endParaRPr lang="hu-HU" dirty="0"/>
          </a:p>
        </p:txBody>
      </p:sp>
      <p:sp>
        <p:nvSpPr>
          <p:cNvPr id="6" name="Szöveg helye 5">
            <a:extLst>
              <a:ext uri="{FF2B5EF4-FFF2-40B4-BE49-F238E27FC236}">
                <a16:creationId xmlns:a16="http://schemas.microsoft.com/office/drawing/2014/main" xmlns="" id="{45F125F9-20A9-42AA-B5A5-0EF2BA771C0C}"/>
              </a:ext>
            </a:extLst>
          </p:cNvPr>
          <p:cNvSpPr>
            <a:spLocks noGrp="1"/>
          </p:cNvSpPr>
          <p:nvPr>
            <p:ph type="body" idx="1"/>
          </p:nvPr>
        </p:nvSpPr>
        <p:spPr/>
        <p:txBody>
          <a:bodyPr/>
          <a:lstStyle/>
          <a:p>
            <a:endParaRPr lang="hu-HU"/>
          </a:p>
        </p:txBody>
      </p:sp>
      <p:sp>
        <p:nvSpPr>
          <p:cNvPr id="4" name="Dia számának helye 3">
            <a:extLst>
              <a:ext uri="{FF2B5EF4-FFF2-40B4-BE49-F238E27FC236}">
                <a16:creationId xmlns:a16="http://schemas.microsoft.com/office/drawing/2014/main" xmlns="" id="{242A6D7E-6F90-4EFB-B485-CEE948FD5860}"/>
              </a:ext>
            </a:extLst>
          </p:cNvPr>
          <p:cNvSpPr>
            <a:spLocks noGrp="1"/>
          </p:cNvSpPr>
          <p:nvPr>
            <p:ph type="sldNum" sz="quarter" idx="4294967295"/>
          </p:nvPr>
        </p:nvSpPr>
        <p:spPr>
          <a:xfrm>
            <a:off x="11664952" y="6491818"/>
            <a:ext cx="527049" cy="366183"/>
          </a:xfrm>
        </p:spPr>
        <p:txBody>
          <a:bodyPr/>
          <a:lstStyle/>
          <a:p>
            <a:fld id="{FD7096EC-A894-4F47-929A-65581C0900F7}" type="slidenum">
              <a:rPr lang="en-US" smtClean="0"/>
              <a:pPr/>
              <a:t>66</a:t>
            </a:fld>
            <a:endParaRPr lang="en-US" dirty="0"/>
          </a:p>
        </p:txBody>
      </p:sp>
    </p:spTree>
    <p:extLst>
      <p:ext uri="{BB962C8B-B14F-4D97-AF65-F5344CB8AC3E}">
        <p14:creationId xmlns:p14="http://schemas.microsoft.com/office/powerpoint/2010/main" val="4260544227"/>
      </p:ext>
    </p:extLst>
  </p:cSld>
  <p:clrMapOvr>
    <a:masterClrMapping/>
  </p:clrMapOvr>
  <p:transition spd="slow">
    <p:push/>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xmlns="" id="{A924DB15-F459-453C-9B91-B334022C6585}"/>
              </a:ext>
            </a:extLst>
          </p:cNvPr>
          <p:cNvSpPr>
            <a:spLocks noGrp="1"/>
          </p:cNvSpPr>
          <p:nvPr>
            <p:ph type="sldNum" sz="quarter" idx="12"/>
          </p:nvPr>
        </p:nvSpPr>
        <p:spPr/>
        <p:txBody>
          <a:bodyPr/>
          <a:lstStyle/>
          <a:p>
            <a:fld id="{FD7096EC-A894-4F47-929A-65581C0900F7}" type="slidenum">
              <a:rPr lang="en-US" smtClean="0"/>
              <a:pPr/>
              <a:t>67</a:t>
            </a:fld>
            <a:endParaRPr lang="en-US" dirty="0"/>
          </a:p>
        </p:txBody>
      </p:sp>
      <p:sp>
        <p:nvSpPr>
          <p:cNvPr id="2" name="Cím 1">
            <a:extLst>
              <a:ext uri="{FF2B5EF4-FFF2-40B4-BE49-F238E27FC236}">
                <a16:creationId xmlns:a16="http://schemas.microsoft.com/office/drawing/2014/main" xmlns="" id="{528E7E4D-6437-4362-A045-67E64D697EDA}"/>
              </a:ext>
            </a:extLst>
          </p:cNvPr>
          <p:cNvSpPr>
            <a:spLocks noGrp="1"/>
          </p:cNvSpPr>
          <p:nvPr>
            <p:ph type="title"/>
          </p:nvPr>
        </p:nvSpPr>
        <p:spPr>
          <a:xfrm>
            <a:off x="489600" y="87414"/>
            <a:ext cx="11212797" cy="1142471"/>
          </a:xfrm>
        </p:spPr>
        <p:txBody>
          <a:bodyPr>
            <a:noAutofit/>
          </a:bodyPr>
          <a:lstStyle/>
          <a:p>
            <a:r>
              <a:rPr lang="hu-HU" sz="3600" dirty="0"/>
              <a:t>Többnyelvű magyarcentrikus fordítórendszer (test_set_1)</a:t>
            </a:r>
          </a:p>
        </p:txBody>
      </p:sp>
      <p:graphicFrame>
        <p:nvGraphicFramePr>
          <p:cNvPr id="5" name="Tartalom helye 4">
            <a:extLst>
              <a:ext uri="{FF2B5EF4-FFF2-40B4-BE49-F238E27FC236}">
                <a16:creationId xmlns:a16="http://schemas.microsoft.com/office/drawing/2014/main" xmlns="" id="{409DE7FE-1E1A-4C02-8E25-8689797E968A}"/>
              </a:ext>
            </a:extLst>
          </p:cNvPr>
          <p:cNvGraphicFramePr>
            <a:graphicFrameLocks noGrp="1"/>
          </p:cNvGraphicFramePr>
          <p:nvPr>
            <p:ph idx="1"/>
            <p:extLst>
              <p:ext uri="{D42A27DB-BD31-4B8C-83A1-F6EECF244321}">
                <p14:modId xmlns:p14="http://schemas.microsoft.com/office/powerpoint/2010/main" val="781469025"/>
              </p:ext>
            </p:extLst>
          </p:nvPr>
        </p:nvGraphicFramePr>
        <p:xfrm>
          <a:off x="520516" y="1739843"/>
          <a:ext cx="11175348" cy="4981632"/>
        </p:xfrm>
        <a:graphic>
          <a:graphicData uri="http://schemas.openxmlformats.org/drawingml/2006/table">
            <a:tbl>
              <a:tblPr firstRow="1" firstCol="1" lastRow="1" bandRow="1">
                <a:tableStyleId>{93296810-A885-4BE3-A3E7-6D5BEEA58F35}</a:tableStyleId>
              </a:tblPr>
              <a:tblGrid>
                <a:gridCol w="637724">
                  <a:extLst>
                    <a:ext uri="{9D8B030D-6E8A-4147-A177-3AD203B41FA5}">
                      <a16:colId xmlns:a16="http://schemas.microsoft.com/office/drawing/2014/main" xmlns="" val="1865356552"/>
                    </a:ext>
                  </a:extLst>
                </a:gridCol>
                <a:gridCol w="1228023">
                  <a:extLst>
                    <a:ext uri="{9D8B030D-6E8A-4147-A177-3AD203B41FA5}">
                      <a16:colId xmlns:a16="http://schemas.microsoft.com/office/drawing/2014/main" xmlns="" val="1425586278"/>
                    </a:ext>
                  </a:extLst>
                </a:gridCol>
                <a:gridCol w="1329943">
                  <a:extLst>
                    <a:ext uri="{9D8B030D-6E8A-4147-A177-3AD203B41FA5}">
                      <a16:colId xmlns:a16="http://schemas.microsoft.com/office/drawing/2014/main" xmlns="" val="1640662097"/>
                    </a:ext>
                  </a:extLst>
                </a:gridCol>
                <a:gridCol w="1329943">
                  <a:extLst>
                    <a:ext uri="{9D8B030D-6E8A-4147-A177-3AD203B41FA5}">
                      <a16:colId xmlns:a16="http://schemas.microsoft.com/office/drawing/2014/main" xmlns="" val="2952742655"/>
                    </a:ext>
                  </a:extLst>
                </a:gridCol>
                <a:gridCol w="1329943">
                  <a:extLst>
                    <a:ext uri="{9D8B030D-6E8A-4147-A177-3AD203B41FA5}">
                      <a16:colId xmlns:a16="http://schemas.microsoft.com/office/drawing/2014/main" xmlns="" val="849653266"/>
                    </a:ext>
                  </a:extLst>
                </a:gridCol>
                <a:gridCol w="1329943">
                  <a:extLst>
                    <a:ext uri="{9D8B030D-6E8A-4147-A177-3AD203B41FA5}">
                      <a16:colId xmlns:a16="http://schemas.microsoft.com/office/drawing/2014/main" xmlns="" val="672839753"/>
                    </a:ext>
                  </a:extLst>
                </a:gridCol>
                <a:gridCol w="1329943">
                  <a:extLst>
                    <a:ext uri="{9D8B030D-6E8A-4147-A177-3AD203B41FA5}">
                      <a16:colId xmlns:a16="http://schemas.microsoft.com/office/drawing/2014/main" xmlns="" val="1564493600"/>
                    </a:ext>
                  </a:extLst>
                </a:gridCol>
                <a:gridCol w="1329943">
                  <a:extLst>
                    <a:ext uri="{9D8B030D-6E8A-4147-A177-3AD203B41FA5}">
                      <a16:colId xmlns:a16="http://schemas.microsoft.com/office/drawing/2014/main" xmlns="" val="3325241959"/>
                    </a:ext>
                  </a:extLst>
                </a:gridCol>
                <a:gridCol w="1329943">
                  <a:extLst>
                    <a:ext uri="{9D8B030D-6E8A-4147-A177-3AD203B41FA5}">
                      <a16:colId xmlns:a16="http://schemas.microsoft.com/office/drawing/2014/main" xmlns="" val="1662180265"/>
                    </a:ext>
                  </a:extLst>
                </a:gridCol>
              </a:tblGrid>
              <a:tr h="657728">
                <a:tc>
                  <a:txBody>
                    <a:bodyPr/>
                    <a:lstStyle/>
                    <a:p>
                      <a:pPr algn="ctr" fontAlgn="b"/>
                      <a:r>
                        <a:rPr lang="hu-HU" sz="2100" u="none" strike="noStrike" dirty="0">
                          <a:effectLst/>
                        </a:rPr>
                        <a:t> </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 Marian  </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M2M100 </a:t>
                      </a:r>
                      <a:r>
                        <a:rPr lang="hu-HU" sz="2100" u="none" strike="noStrike" dirty="0" err="1">
                          <a:effectLst/>
                        </a:rPr>
                        <a:t>Tuned</a:t>
                      </a:r>
                      <a:r>
                        <a:rPr lang="hu-HU" sz="2100" u="none" strike="noStrike" dirty="0">
                          <a:effectLst/>
                        </a:rPr>
                        <a:t> </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 NLLB200 </a:t>
                      </a:r>
                      <a:r>
                        <a:rPr lang="hu-HU" sz="2100" u="none" strike="noStrike" dirty="0" err="1">
                          <a:effectLst/>
                        </a:rPr>
                        <a:t>Tuned</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 M2M100 </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 NLLB200 </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 Google </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 Microsoft </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 </a:t>
                      </a:r>
                      <a:r>
                        <a:rPr lang="hu-HU" sz="2100" u="none" strike="noStrike" dirty="0" err="1">
                          <a:effectLst/>
                        </a:rPr>
                        <a:t>eTrans</a:t>
                      </a:r>
                      <a:endParaRPr lang="hu-HU" sz="2100" b="0" i="0" u="none" strike="noStrike" dirty="0">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1004143348"/>
                  </a:ext>
                </a:extLst>
              </a:tr>
              <a:tr h="332608">
                <a:tc>
                  <a:txBody>
                    <a:bodyPr/>
                    <a:lstStyle/>
                    <a:p>
                      <a:pPr algn="ctr" fontAlgn="b"/>
                      <a:r>
                        <a:rPr lang="hu-HU" sz="2100" u="none" strike="noStrike" dirty="0" err="1">
                          <a:effectLst/>
                        </a:rPr>
                        <a:t>bg</a:t>
                      </a:r>
                      <a:r>
                        <a:rPr lang="hu-HU" sz="2100" u="none" strike="noStrike" dirty="0">
                          <a:effectLst/>
                        </a:rPr>
                        <a:t> </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49,40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b="1" u="none" strike="noStrike" dirty="0">
                          <a:solidFill>
                            <a:srgbClr val="C00000"/>
                          </a:solidFill>
                          <a:effectLst/>
                        </a:rPr>
                        <a:t>52,90</a:t>
                      </a:r>
                      <a:endParaRPr lang="hu-HU" sz="2100" b="1" i="0" u="none" strike="noStrike" dirty="0">
                        <a:solidFill>
                          <a:srgbClr val="C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52,10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47,80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45,10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48,60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49,30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50,50</a:t>
                      </a:r>
                      <a:endParaRPr lang="hu-HU" sz="2100" b="0" i="0" u="none" strike="noStrike">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2222073746"/>
                  </a:ext>
                </a:extLst>
              </a:tr>
              <a:tr h="332608">
                <a:tc>
                  <a:txBody>
                    <a:bodyPr/>
                    <a:lstStyle/>
                    <a:p>
                      <a:pPr algn="ctr" fontAlgn="b"/>
                      <a:r>
                        <a:rPr lang="hu-HU" sz="2100" u="none" strike="noStrike" dirty="0" err="1">
                          <a:effectLst/>
                        </a:rPr>
                        <a:t>cs</a:t>
                      </a:r>
                      <a:r>
                        <a:rPr lang="hu-HU" sz="2100" u="none" strike="noStrike" dirty="0">
                          <a:effectLst/>
                        </a:rPr>
                        <a:t> </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51,30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b="1" u="none" strike="noStrike" dirty="0">
                          <a:solidFill>
                            <a:srgbClr val="C00000"/>
                          </a:solidFill>
                          <a:effectLst/>
                        </a:rPr>
                        <a:t>55,10</a:t>
                      </a:r>
                      <a:endParaRPr lang="hu-HU" sz="2100" b="1" i="0" u="none" strike="noStrike" dirty="0">
                        <a:solidFill>
                          <a:srgbClr val="C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53,80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50,90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47,50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50,30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50,90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52,30</a:t>
                      </a:r>
                      <a:endParaRPr lang="hu-HU" sz="2100" b="0" i="0" u="none" strike="noStrike" dirty="0">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1680679831"/>
                  </a:ext>
                </a:extLst>
              </a:tr>
              <a:tr h="332608">
                <a:tc>
                  <a:txBody>
                    <a:bodyPr/>
                    <a:lstStyle/>
                    <a:p>
                      <a:pPr algn="ctr" fontAlgn="b"/>
                      <a:r>
                        <a:rPr lang="hu-HU" sz="2100" u="none" strike="noStrike" dirty="0">
                          <a:effectLst/>
                        </a:rPr>
                        <a:t>de </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51,50</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b="1" u="none" strike="noStrike" dirty="0">
                          <a:solidFill>
                            <a:srgbClr val="C00000"/>
                          </a:solidFill>
                          <a:effectLst/>
                        </a:rPr>
                        <a:t>56,10</a:t>
                      </a:r>
                      <a:endParaRPr lang="hu-HU" sz="2100" b="1" i="0" u="none" strike="noStrike" dirty="0">
                        <a:solidFill>
                          <a:srgbClr val="C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54,90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53,50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49,30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52,90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52,80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53,60</a:t>
                      </a:r>
                      <a:endParaRPr lang="hu-HU" sz="2100" b="0" i="0" u="none" strike="noStrike">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2039717636"/>
                  </a:ext>
                </a:extLst>
              </a:tr>
              <a:tr h="332608">
                <a:tc>
                  <a:txBody>
                    <a:bodyPr/>
                    <a:lstStyle/>
                    <a:p>
                      <a:pPr algn="ctr" fontAlgn="b"/>
                      <a:r>
                        <a:rPr lang="hu-HU" sz="2100" u="none" strike="noStrike" dirty="0" err="1">
                          <a:effectLst/>
                        </a:rPr>
                        <a:t>en</a:t>
                      </a:r>
                      <a:r>
                        <a:rPr lang="hu-HU" sz="2100" u="none" strike="noStrike" dirty="0">
                          <a:effectLst/>
                        </a:rPr>
                        <a:t> </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54,70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b="1" u="none" strike="noStrike" dirty="0">
                          <a:solidFill>
                            <a:srgbClr val="C00000"/>
                          </a:solidFill>
                          <a:effectLst/>
                        </a:rPr>
                        <a:t>59,20</a:t>
                      </a:r>
                      <a:endParaRPr lang="hu-HU" sz="2100" b="1" i="0" u="none" strike="noStrike" dirty="0">
                        <a:solidFill>
                          <a:srgbClr val="C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58,60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50,90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52,70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54,10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50,30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56,00</a:t>
                      </a:r>
                      <a:endParaRPr lang="hu-HU" sz="2100" b="0" i="0" u="none" strike="noStrike" dirty="0">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3892966686"/>
                  </a:ext>
                </a:extLst>
              </a:tr>
              <a:tr h="332608">
                <a:tc>
                  <a:txBody>
                    <a:bodyPr/>
                    <a:lstStyle/>
                    <a:p>
                      <a:pPr algn="ctr" fontAlgn="b"/>
                      <a:r>
                        <a:rPr lang="hu-HU" sz="2100" u="none" strike="noStrike" dirty="0" err="1">
                          <a:effectLst/>
                        </a:rPr>
                        <a:t>hr</a:t>
                      </a:r>
                      <a:r>
                        <a:rPr lang="hu-HU" sz="2100" u="none" strike="noStrike" dirty="0">
                          <a:effectLst/>
                        </a:rPr>
                        <a:t> </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48,20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b="1" u="none" strike="noStrike" dirty="0">
                          <a:solidFill>
                            <a:srgbClr val="C00000"/>
                          </a:solidFill>
                          <a:effectLst/>
                        </a:rPr>
                        <a:t>52,20</a:t>
                      </a:r>
                      <a:endParaRPr lang="hu-HU" sz="2100" b="1" i="0" u="none" strike="noStrike" dirty="0">
                        <a:solidFill>
                          <a:srgbClr val="C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51,30</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47,70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42,80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47,80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48,50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48,90</a:t>
                      </a:r>
                      <a:endParaRPr lang="hu-HU" sz="2100" b="0" i="0" u="none" strike="noStrike">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3996744765"/>
                  </a:ext>
                </a:extLst>
              </a:tr>
              <a:tr h="332608">
                <a:tc>
                  <a:txBody>
                    <a:bodyPr/>
                    <a:lstStyle/>
                    <a:p>
                      <a:pPr algn="ctr" fontAlgn="b"/>
                      <a:r>
                        <a:rPr lang="hu-HU" sz="2100" u="none" strike="noStrike" dirty="0" err="1">
                          <a:effectLst/>
                        </a:rPr>
                        <a:t>pl</a:t>
                      </a:r>
                      <a:r>
                        <a:rPr lang="hu-HU" sz="2100" u="none" strike="noStrike" dirty="0">
                          <a:effectLst/>
                        </a:rPr>
                        <a:t> </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50,80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b="1" u="none" strike="noStrike" dirty="0">
                          <a:solidFill>
                            <a:srgbClr val="C00000"/>
                          </a:solidFill>
                          <a:effectLst/>
                        </a:rPr>
                        <a:t>55,00</a:t>
                      </a:r>
                      <a:endParaRPr lang="hu-HU" sz="2100" b="1" i="0" u="none" strike="noStrike" dirty="0">
                        <a:solidFill>
                          <a:srgbClr val="C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53,60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50,40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47,10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50,50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50,80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52,20</a:t>
                      </a:r>
                      <a:endParaRPr lang="hu-HU" sz="2100" b="0" i="0" u="none" strike="noStrike">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3176531376"/>
                  </a:ext>
                </a:extLst>
              </a:tr>
              <a:tr h="332608">
                <a:tc>
                  <a:txBody>
                    <a:bodyPr/>
                    <a:lstStyle/>
                    <a:p>
                      <a:pPr algn="ctr" fontAlgn="b"/>
                      <a:r>
                        <a:rPr lang="hu-HU" sz="2100" u="none" strike="noStrike" dirty="0" err="1">
                          <a:effectLst/>
                        </a:rPr>
                        <a:t>ro</a:t>
                      </a:r>
                      <a:r>
                        <a:rPr lang="hu-HU" sz="2100" u="none" strike="noStrike" dirty="0">
                          <a:effectLst/>
                        </a:rPr>
                        <a:t> </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49,60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b="1" u="none" strike="noStrike" dirty="0">
                          <a:solidFill>
                            <a:srgbClr val="C00000"/>
                          </a:solidFill>
                          <a:effectLst/>
                        </a:rPr>
                        <a:t>53,80</a:t>
                      </a:r>
                      <a:endParaRPr lang="hu-HU" sz="2100" b="1" i="0" u="none" strike="noStrike" dirty="0">
                        <a:solidFill>
                          <a:srgbClr val="C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53,20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50,40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47,10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50,20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51,00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51,90</a:t>
                      </a:r>
                      <a:endParaRPr lang="hu-HU" sz="2100" b="0" i="0" u="none" strike="noStrike">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1217962764"/>
                  </a:ext>
                </a:extLst>
              </a:tr>
              <a:tr h="332608">
                <a:tc>
                  <a:txBody>
                    <a:bodyPr/>
                    <a:lstStyle/>
                    <a:p>
                      <a:pPr algn="ctr" fontAlgn="b"/>
                      <a:r>
                        <a:rPr lang="hu-HU" sz="2100" u="none" strike="noStrike" dirty="0" err="1">
                          <a:effectLst/>
                        </a:rPr>
                        <a:t>ru</a:t>
                      </a:r>
                      <a:r>
                        <a:rPr lang="hu-HU" sz="2100" u="none" strike="noStrike" dirty="0">
                          <a:effectLst/>
                        </a:rPr>
                        <a:t> </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49,70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b="1" u="none" strike="noStrike" dirty="0">
                          <a:solidFill>
                            <a:srgbClr val="C00000"/>
                          </a:solidFill>
                          <a:effectLst/>
                        </a:rPr>
                        <a:t>53,00</a:t>
                      </a:r>
                      <a:endParaRPr lang="hu-HU" sz="2100" b="1" i="0" u="none" strike="noStrike" dirty="0">
                        <a:solidFill>
                          <a:srgbClr val="C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51,70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49,80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47,10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49,80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51,00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50,20</a:t>
                      </a:r>
                      <a:endParaRPr lang="hu-HU" sz="2100" b="0" i="0" u="none" strike="noStrike">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1057941964"/>
                  </a:ext>
                </a:extLst>
              </a:tr>
              <a:tr h="332608">
                <a:tc>
                  <a:txBody>
                    <a:bodyPr/>
                    <a:lstStyle/>
                    <a:p>
                      <a:pPr algn="ctr" fontAlgn="b"/>
                      <a:r>
                        <a:rPr lang="hu-HU" sz="2100" u="none" strike="noStrike" dirty="0" err="1">
                          <a:effectLst/>
                        </a:rPr>
                        <a:t>sk</a:t>
                      </a:r>
                      <a:r>
                        <a:rPr lang="hu-HU" sz="2100" u="none" strike="noStrike" dirty="0">
                          <a:effectLst/>
                        </a:rPr>
                        <a:t> </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54,20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b="1" u="none" strike="noStrike" dirty="0">
                          <a:solidFill>
                            <a:srgbClr val="C00000"/>
                          </a:solidFill>
                          <a:effectLst/>
                        </a:rPr>
                        <a:t>58,50</a:t>
                      </a:r>
                      <a:endParaRPr lang="hu-HU" sz="2100" b="1" i="0" u="none" strike="noStrike" dirty="0">
                        <a:solidFill>
                          <a:srgbClr val="C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57,10</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55,00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49,10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52,60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53,50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55,50</a:t>
                      </a:r>
                      <a:endParaRPr lang="hu-HU" sz="2100" b="0" i="0" u="none" strike="noStrike">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1642642045"/>
                  </a:ext>
                </a:extLst>
              </a:tr>
              <a:tr h="332608">
                <a:tc>
                  <a:txBody>
                    <a:bodyPr/>
                    <a:lstStyle/>
                    <a:p>
                      <a:pPr algn="ctr" fontAlgn="b"/>
                      <a:r>
                        <a:rPr lang="hu-HU" sz="2100" u="none" strike="noStrike" dirty="0" err="1">
                          <a:effectLst/>
                        </a:rPr>
                        <a:t>sl</a:t>
                      </a:r>
                      <a:r>
                        <a:rPr lang="hu-HU" sz="2100" u="none" strike="noStrike" dirty="0">
                          <a:effectLst/>
                        </a:rPr>
                        <a:t> </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51,10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b="1" u="none" strike="noStrike" dirty="0">
                          <a:solidFill>
                            <a:srgbClr val="C00000"/>
                          </a:solidFill>
                          <a:effectLst/>
                        </a:rPr>
                        <a:t>55,10</a:t>
                      </a:r>
                      <a:endParaRPr lang="hu-HU" sz="2100" b="1" i="0" u="none" strike="noStrike" dirty="0">
                        <a:solidFill>
                          <a:srgbClr val="C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53,80</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51,70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47,10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40,30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50,00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53,10</a:t>
                      </a:r>
                      <a:endParaRPr lang="hu-HU" sz="2100" b="0" i="0" u="none" strike="noStrike">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2513604423"/>
                  </a:ext>
                </a:extLst>
              </a:tr>
              <a:tr h="332608">
                <a:tc>
                  <a:txBody>
                    <a:bodyPr/>
                    <a:lstStyle/>
                    <a:p>
                      <a:pPr algn="ctr" fontAlgn="b"/>
                      <a:r>
                        <a:rPr lang="hu-HU" sz="2100" u="none" strike="noStrike" dirty="0" err="1">
                          <a:effectLst/>
                        </a:rPr>
                        <a:t>sr</a:t>
                      </a:r>
                      <a:r>
                        <a:rPr lang="hu-HU" sz="2100" u="none" strike="noStrike" dirty="0">
                          <a:effectLst/>
                        </a:rPr>
                        <a:t> </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46,30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b="1" u="none" strike="noStrike" dirty="0">
                          <a:solidFill>
                            <a:srgbClr val="C00000"/>
                          </a:solidFill>
                          <a:effectLst/>
                        </a:rPr>
                        <a:t>50,00</a:t>
                      </a:r>
                      <a:endParaRPr lang="hu-HU" sz="2100" b="1" i="0" u="none" strike="noStrike" dirty="0">
                        <a:solidFill>
                          <a:srgbClr val="C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49,10</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44,70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44,20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46,30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47,10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a:t>
                      </a:r>
                      <a:endParaRPr lang="hu-HU" sz="2100" b="0" i="0" u="none" strike="noStrike">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3362562468"/>
                  </a:ext>
                </a:extLst>
              </a:tr>
              <a:tr h="332608">
                <a:tc>
                  <a:txBody>
                    <a:bodyPr/>
                    <a:lstStyle/>
                    <a:p>
                      <a:pPr algn="ctr" fontAlgn="b"/>
                      <a:r>
                        <a:rPr lang="hu-HU" sz="2100" u="none" strike="noStrike" dirty="0" err="1">
                          <a:effectLst/>
                        </a:rPr>
                        <a:t>uk</a:t>
                      </a:r>
                      <a:r>
                        <a:rPr lang="hu-HU" sz="2100" u="none" strike="noStrike" dirty="0">
                          <a:effectLst/>
                        </a:rPr>
                        <a:t> </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55,40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b="1" u="none" strike="noStrike" dirty="0">
                          <a:solidFill>
                            <a:srgbClr val="C00000"/>
                          </a:solidFill>
                          <a:effectLst/>
                        </a:rPr>
                        <a:t>59,90</a:t>
                      </a:r>
                      <a:endParaRPr lang="hu-HU" sz="2100" b="1" i="0" u="none" strike="noStrike" dirty="0">
                        <a:solidFill>
                          <a:srgbClr val="C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58,60</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54,40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48,70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52,30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53,60</a:t>
                      </a:r>
                      <a:endParaRPr lang="hu-HU" sz="2100" b="0" i="0" u="none" strike="noStrike">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a:effectLst/>
                        </a:rPr>
                        <a:t>53,60</a:t>
                      </a:r>
                      <a:endParaRPr lang="hu-HU" sz="2100" b="0" i="0" u="none" strike="noStrike">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3728345565"/>
                  </a:ext>
                </a:extLst>
              </a:tr>
              <a:tr h="332608">
                <a:tc>
                  <a:txBody>
                    <a:bodyPr/>
                    <a:lstStyle/>
                    <a:p>
                      <a:pPr algn="ctr" fontAlgn="b"/>
                      <a:r>
                        <a:rPr lang="hu-HU" sz="2100" u="none" strike="noStrike" dirty="0" err="1">
                          <a:effectLst/>
                        </a:rPr>
                        <a:t>átl</a:t>
                      </a:r>
                      <a:r>
                        <a:rPr lang="hu-HU" sz="2100" u="none" strike="noStrike" dirty="0">
                          <a:effectLst/>
                        </a:rPr>
                        <a:t>. </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51,00</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b="1" u="none" strike="noStrike" dirty="0">
                          <a:solidFill>
                            <a:srgbClr val="C00000"/>
                          </a:solidFill>
                          <a:effectLst/>
                        </a:rPr>
                        <a:t>55,10</a:t>
                      </a:r>
                      <a:endParaRPr lang="hu-HU" sz="2100" b="1" i="0" u="none" strike="noStrike" dirty="0">
                        <a:solidFill>
                          <a:srgbClr val="C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54,00</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50,60</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47,30</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49,60</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50,70</a:t>
                      </a:r>
                      <a:endParaRPr lang="hu-HU" sz="2100" b="1" i="0" u="none" strike="noStrike" dirty="0">
                        <a:solidFill>
                          <a:srgbClr val="000000"/>
                        </a:solidFill>
                        <a:effectLst/>
                        <a:latin typeface="Calibri" panose="020F0502020204030204" pitchFamily="34" charset="0"/>
                      </a:endParaRPr>
                    </a:p>
                  </a:txBody>
                  <a:tcPr marL="7488" marR="7488" marT="7488" marB="0" anchor="b"/>
                </a:tc>
                <a:tc>
                  <a:txBody>
                    <a:bodyPr/>
                    <a:lstStyle/>
                    <a:p>
                      <a:pPr algn="r" fontAlgn="b"/>
                      <a:r>
                        <a:rPr lang="hu-HU" sz="2100" u="none" strike="noStrike" dirty="0">
                          <a:effectLst/>
                        </a:rPr>
                        <a:t>52,50</a:t>
                      </a:r>
                      <a:endParaRPr lang="hu-HU" sz="2100" b="1" i="0" u="none" strike="noStrike" dirty="0">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3828693139"/>
                  </a:ext>
                </a:extLst>
              </a:tr>
            </a:tbl>
          </a:graphicData>
        </a:graphic>
      </p:graphicFrame>
    </p:spTree>
    <p:extLst>
      <p:ext uri="{BB962C8B-B14F-4D97-AF65-F5344CB8AC3E}">
        <p14:creationId xmlns:p14="http://schemas.microsoft.com/office/powerpoint/2010/main" val="2842110285"/>
      </p:ext>
    </p:extLst>
  </p:cSld>
  <p:clrMapOvr>
    <a:masterClrMapping/>
  </p:clrMapOvr>
  <p:transition spd="slow">
    <p:push/>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6FC83A81-083E-467F-8FF4-5BCA17EE00E0}"/>
              </a:ext>
            </a:extLst>
          </p:cNvPr>
          <p:cNvSpPr>
            <a:spLocks noGrp="1"/>
          </p:cNvSpPr>
          <p:nvPr>
            <p:ph type="title"/>
          </p:nvPr>
        </p:nvSpPr>
        <p:spPr>
          <a:xfrm>
            <a:off x="392886" y="53711"/>
            <a:ext cx="11212797" cy="1142471"/>
          </a:xfrm>
        </p:spPr>
        <p:txBody>
          <a:bodyPr>
            <a:noAutofit/>
          </a:bodyPr>
          <a:lstStyle/>
          <a:p>
            <a:r>
              <a:rPr lang="hu-HU" sz="3600" dirty="0"/>
              <a:t>Többnyelvű magyarcentrikus fordítórendszer (flores_101)</a:t>
            </a:r>
          </a:p>
        </p:txBody>
      </p:sp>
      <p:sp>
        <p:nvSpPr>
          <p:cNvPr id="3" name="Szöveg helye 2">
            <a:extLst>
              <a:ext uri="{FF2B5EF4-FFF2-40B4-BE49-F238E27FC236}">
                <a16:creationId xmlns:a16="http://schemas.microsoft.com/office/drawing/2014/main" xmlns="" id="{39EC3E32-A027-4B3C-8BB3-5D1383801548}"/>
              </a:ext>
            </a:extLst>
          </p:cNvPr>
          <p:cNvSpPr>
            <a:spLocks noGrp="1"/>
          </p:cNvSpPr>
          <p:nvPr>
            <p:ph type="body" idx="1"/>
          </p:nvPr>
        </p:nvSpPr>
        <p:spPr/>
        <p:txBody>
          <a:bodyPr/>
          <a:lstStyle/>
          <a:p>
            <a:endParaRPr lang="hu-HU"/>
          </a:p>
        </p:txBody>
      </p:sp>
      <p:sp>
        <p:nvSpPr>
          <p:cNvPr id="4" name="Dia számának helye 3">
            <a:extLst>
              <a:ext uri="{FF2B5EF4-FFF2-40B4-BE49-F238E27FC236}">
                <a16:creationId xmlns:a16="http://schemas.microsoft.com/office/drawing/2014/main" xmlns="" id="{EEBEBB6B-3ABB-46B6-95F3-6DB80564DBF9}"/>
              </a:ext>
            </a:extLst>
          </p:cNvPr>
          <p:cNvSpPr>
            <a:spLocks noGrp="1"/>
          </p:cNvSpPr>
          <p:nvPr>
            <p:ph type="sldNum" idx="12"/>
          </p:nvPr>
        </p:nvSpPr>
        <p:spPr/>
        <p:txBody>
          <a:bodyPr/>
          <a:lstStyle/>
          <a:p>
            <a:pPr algn="l">
              <a:spcBef>
                <a:spcPct val="0"/>
              </a:spcBef>
              <a:spcAft>
                <a:spcPct val="0"/>
              </a:spcAft>
            </a:pPr>
            <a:fld id="{00000000-1234-1234-1234-123412341234}" type="slidenum">
              <a:rPr lang="en-US" smtClean="0"/>
              <a:pPr algn="l">
                <a:spcBef>
                  <a:spcPct val="0"/>
                </a:spcBef>
                <a:spcAft>
                  <a:spcPct val="0"/>
                </a:spcAft>
              </a:pPr>
              <a:t>68</a:t>
            </a:fld>
            <a:endParaRPr lang="en-US"/>
          </a:p>
        </p:txBody>
      </p:sp>
      <p:graphicFrame>
        <p:nvGraphicFramePr>
          <p:cNvPr id="5" name="Táblázat 4">
            <a:extLst>
              <a:ext uri="{FF2B5EF4-FFF2-40B4-BE49-F238E27FC236}">
                <a16:creationId xmlns:a16="http://schemas.microsoft.com/office/drawing/2014/main" xmlns="" id="{71CC5926-7FAF-4ABF-9325-1B4583B8BEA0}"/>
              </a:ext>
            </a:extLst>
          </p:cNvPr>
          <p:cNvGraphicFramePr>
            <a:graphicFrameLocks noGrp="1"/>
          </p:cNvGraphicFramePr>
          <p:nvPr>
            <p:extLst>
              <p:ext uri="{D42A27DB-BD31-4B8C-83A1-F6EECF244321}">
                <p14:modId xmlns:p14="http://schemas.microsoft.com/office/powerpoint/2010/main" val="2843607482"/>
              </p:ext>
            </p:extLst>
          </p:nvPr>
        </p:nvGraphicFramePr>
        <p:xfrm>
          <a:off x="258231" y="1672087"/>
          <a:ext cx="11675537" cy="5049388"/>
        </p:xfrm>
        <a:graphic>
          <a:graphicData uri="http://schemas.openxmlformats.org/drawingml/2006/table">
            <a:tbl>
              <a:tblPr firstRow="1" firstCol="1" lastRow="1" bandRow="1">
                <a:tableStyleId>{93296810-A885-4BE3-A3E7-6D5BEEA58F35}</a:tableStyleId>
              </a:tblPr>
              <a:tblGrid>
                <a:gridCol w="1273201">
                  <a:extLst>
                    <a:ext uri="{9D8B030D-6E8A-4147-A177-3AD203B41FA5}">
                      <a16:colId xmlns:a16="http://schemas.microsoft.com/office/drawing/2014/main" xmlns="" val="1653780179"/>
                    </a:ext>
                  </a:extLst>
                </a:gridCol>
                <a:gridCol w="1300292">
                  <a:extLst>
                    <a:ext uri="{9D8B030D-6E8A-4147-A177-3AD203B41FA5}">
                      <a16:colId xmlns:a16="http://schemas.microsoft.com/office/drawing/2014/main" xmlns="" val="324616227"/>
                    </a:ext>
                  </a:extLst>
                </a:gridCol>
                <a:gridCol w="1300292">
                  <a:extLst>
                    <a:ext uri="{9D8B030D-6E8A-4147-A177-3AD203B41FA5}">
                      <a16:colId xmlns:a16="http://schemas.microsoft.com/office/drawing/2014/main" xmlns="" val="1543498467"/>
                    </a:ext>
                  </a:extLst>
                </a:gridCol>
                <a:gridCol w="1300292">
                  <a:extLst>
                    <a:ext uri="{9D8B030D-6E8A-4147-A177-3AD203B41FA5}">
                      <a16:colId xmlns:a16="http://schemas.microsoft.com/office/drawing/2014/main" xmlns="" val="4013465035"/>
                    </a:ext>
                  </a:extLst>
                </a:gridCol>
                <a:gridCol w="1300292">
                  <a:extLst>
                    <a:ext uri="{9D8B030D-6E8A-4147-A177-3AD203B41FA5}">
                      <a16:colId xmlns:a16="http://schemas.microsoft.com/office/drawing/2014/main" xmlns="" val="302664730"/>
                    </a:ext>
                  </a:extLst>
                </a:gridCol>
                <a:gridCol w="1300292">
                  <a:extLst>
                    <a:ext uri="{9D8B030D-6E8A-4147-A177-3AD203B41FA5}">
                      <a16:colId xmlns:a16="http://schemas.microsoft.com/office/drawing/2014/main" xmlns="" val="796996364"/>
                    </a:ext>
                  </a:extLst>
                </a:gridCol>
                <a:gridCol w="1300292">
                  <a:extLst>
                    <a:ext uri="{9D8B030D-6E8A-4147-A177-3AD203B41FA5}">
                      <a16:colId xmlns:a16="http://schemas.microsoft.com/office/drawing/2014/main" xmlns="" val="1817715090"/>
                    </a:ext>
                  </a:extLst>
                </a:gridCol>
                <a:gridCol w="1300292">
                  <a:extLst>
                    <a:ext uri="{9D8B030D-6E8A-4147-A177-3AD203B41FA5}">
                      <a16:colId xmlns:a16="http://schemas.microsoft.com/office/drawing/2014/main" xmlns="" val="3280601866"/>
                    </a:ext>
                  </a:extLst>
                </a:gridCol>
                <a:gridCol w="1300292">
                  <a:extLst>
                    <a:ext uri="{9D8B030D-6E8A-4147-A177-3AD203B41FA5}">
                      <a16:colId xmlns:a16="http://schemas.microsoft.com/office/drawing/2014/main" xmlns="" val="2045391383"/>
                    </a:ext>
                  </a:extLst>
                </a:gridCol>
              </a:tblGrid>
              <a:tr h="657728">
                <a:tc>
                  <a:txBody>
                    <a:bodyPr/>
                    <a:lstStyle/>
                    <a:p>
                      <a:pPr marR="0" algn="ctr" rtl="0" eaLnBrk="1" fontAlgn="b" hangingPunct="1">
                        <a:lnSpc>
                          <a:spcPct val="100000"/>
                        </a:lnSpc>
                        <a:spcBef>
                          <a:spcPct val="0"/>
                        </a:spcBef>
                        <a:spcAft>
                          <a:spcPct val="0"/>
                        </a:spcAft>
                        <a:buClr>
                          <a:srgbClr val="000000"/>
                        </a:buClr>
                        <a:buFont typeface="Arial"/>
                      </a:pP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algn="ctr" fontAlgn="b"/>
                      <a:r>
                        <a:rPr lang="hu-HU" sz="2100" u="none" strike="noStrike" dirty="0">
                          <a:effectLst/>
                        </a:rPr>
                        <a:t> Marian  </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M2M100 </a:t>
                      </a:r>
                      <a:r>
                        <a:rPr lang="hu-HU" sz="2100" u="none" strike="noStrike" dirty="0" err="1">
                          <a:effectLst/>
                        </a:rPr>
                        <a:t>Tuned</a:t>
                      </a:r>
                      <a:r>
                        <a:rPr lang="hu-HU" sz="2100" u="none" strike="noStrike" dirty="0">
                          <a:effectLst/>
                        </a:rPr>
                        <a:t> </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 NLLB200 </a:t>
                      </a:r>
                      <a:r>
                        <a:rPr lang="hu-HU" sz="2100" u="none" strike="noStrike" dirty="0" err="1">
                          <a:effectLst/>
                        </a:rPr>
                        <a:t>Tuned</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 M2M100 </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 NLLB200 </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 Google </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 Microsoft </a:t>
                      </a:r>
                      <a:endParaRPr lang="hu-HU" sz="2100" b="0" i="0" u="none" strike="noStrike" dirty="0">
                        <a:solidFill>
                          <a:srgbClr val="000000"/>
                        </a:solidFill>
                        <a:effectLst/>
                        <a:latin typeface="Calibri" panose="020F0502020204030204" pitchFamily="34" charset="0"/>
                      </a:endParaRPr>
                    </a:p>
                  </a:txBody>
                  <a:tcPr marL="7488" marR="7488" marT="7488" marB="0" anchor="b"/>
                </a:tc>
                <a:tc>
                  <a:txBody>
                    <a:bodyPr/>
                    <a:lstStyle/>
                    <a:p>
                      <a:pPr algn="ctr" fontAlgn="b"/>
                      <a:r>
                        <a:rPr lang="hu-HU" sz="2100" u="none" strike="noStrike" dirty="0">
                          <a:effectLst/>
                        </a:rPr>
                        <a:t> </a:t>
                      </a:r>
                      <a:r>
                        <a:rPr lang="hu-HU" sz="2100" u="none" strike="noStrike" dirty="0" err="1">
                          <a:effectLst/>
                        </a:rPr>
                        <a:t>eTrans</a:t>
                      </a:r>
                      <a:endParaRPr lang="hu-HU" sz="2100" b="0" i="0" u="none" strike="noStrike" dirty="0">
                        <a:solidFill>
                          <a:srgbClr val="000000"/>
                        </a:solidFill>
                        <a:effectLst/>
                        <a:latin typeface="Calibri" panose="020F0502020204030204" pitchFamily="34" charset="0"/>
                      </a:endParaRPr>
                    </a:p>
                  </a:txBody>
                  <a:tcPr marL="7488" marR="7488" marT="7488" marB="0" anchor="b"/>
                </a:tc>
                <a:extLst>
                  <a:ext uri="{0D108BD9-81ED-4DB2-BD59-A6C34878D82A}">
                    <a16:rowId xmlns:a16="http://schemas.microsoft.com/office/drawing/2014/main" xmlns="" val="2711227456"/>
                  </a:ext>
                </a:extLst>
              </a:tr>
              <a:tr h="337820">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err="1">
                          <a:effectLst/>
                          <a:sym typeface="Arial"/>
                        </a:rPr>
                        <a:t>bg</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50,5</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56,1</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55,1</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55,0</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52,0</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b="1" u="none" strike="noStrike" cap="none" dirty="0">
                          <a:solidFill>
                            <a:srgbClr val="C00000"/>
                          </a:solidFill>
                          <a:effectLst/>
                          <a:sym typeface="Arial"/>
                        </a:rPr>
                        <a:t>57,9</a:t>
                      </a:r>
                      <a:endParaRPr lang="hu-HU" sz="2100" b="1" i="0" u="none" strike="noStrike" cap="none" dirty="0">
                        <a:solidFill>
                          <a:srgbClr val="C00000"/>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56,5</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55,8</a:t>
                      </a:r>
                      <a:endParaRPr lang="hu-HU" sz="2100" b="0" i="0" u="none" strike="noStrike" cap="none">
                        <a:solidFill>
                          <a:schemeClr val="tx1"/>
                        </a:solidFill>
                        <a:effectLst/>
                        <a:latin typeface="+mn-lt"/>
                        <a:ea typeface="+mn-ea"/>
                        <a:cs typeface="+mn-cs"/>
                        <a:sym typeface="Arial"/>
                      </a:endParaRPr>
                    </a:p>
                  </a:txBody>
                  <a:tcPr marL="12700" marR="12700" marT="12700" marB="0" anchor="b"/>
                </a:tc>
                <a:extLst>
                  <a:ext uri="{0D108BD9-81ED-4DB2-BD59-A6C34878D82A}">
                    <a16:rowId xmlns:a16="http://schemas.microsoft.com/office/drawing/2014/main" xmlns="" val="4089547651"/>
                  </a:ext>
                </a:extLst>
              </a:tr>
              <a:tr h="337820">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err="1">
                          <a:effectLst/>
                          <a:sym typeface="Arial"/>
                        </a:rPr>
                        <a:t>cs</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45,8</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56,8</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55,3</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55,0</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51,1</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57,5</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b="1" u="none" strike="noStrike" cap="none" dirty="0">
                          <a:solidFill>
                            <a:srgbClr val="C00000"/>
                          </a:solidFill>
                          <a:effectLst/>
                          <a:sym typeface="Arial"/>
                        </a:rPr>
                        <a:t>57,6</a:t>
                      </a:r>
                      <a:endParaRPr lang="hu-HU" sz="2100" b="1" i="0" u="none" strike="noStrike" cap="none" dirty="0">
                        <a:solidFill>
                          <a:srgbClr val="C00000"/>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55,5</a:t>
                      </a:r>
                      <a:endParaRPr lang="hu-HU" sz="2100" b="0" i="0" u="none" strike="noStrike" cap="none">
                        <a:solidFill>
                          <a:schemeClr val="tx1"/>
                        </a:solidFill>
                        <a:effectLst/>
                        <a:latin typeface="+mn-lt"/>
                        <a:ea typeface="+mn-ea"/>
                        <a:cs typeface="+mn-cs"/>
                        <a:sym typeface="Arial"/>
                      </a:endParaRPr>
                    </a:p>
                  </a:txBody>
                  <a:tcPr marL="12700" marR="12700" marT="12700" marB="0" anchor="b"/>
                </a:tc>
                <a:extLst>
                  <a:ext uri="{0D108BD9-81ED-4DB2-BD59-A6C34878D82A}">
                    <a16:rowId xmlns:a16="http://schemas.microsoft.com/office/drawing/2014/main" xmlns="" val="201666820"/>
                  </a:ext>
                </a:extLst>
              </a:tr>
              <a:tr h="337820">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de</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42,8</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57,0</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55,9</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55,8</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53,1</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57,6</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b="1" u="none" strike="noStrike" cap="none" dirty="0">
                          <a:solidFill>
                            <a:srgbClr val="C00000"/>
                          </a:solidFill>
                          <a:effectLst/>
                          <a:sym typeface="Arial"/>
                        </a:rPr>
                        <a:t>58,4</a:t>
                      </a:r>
                      <a:endParaRPr lang="hu-HU" sz="2100" b="1" i="0" u="none" strike="noStrike" cap="none" dirty="0">
                        <a:solidFill>
                          <a:srgbClr val="C00000"/>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56,3</a:t>
                      </a:r>
                      <a:endParaRPr lang="hu-HU" sz="2100" b="0" i="0" u="none" strike="noStrike" cap="none">
                        <a:solidFill>
                          <a:schemeClr val="tx1"/>
                        </a:solidFill>
                        <a:effectLst/>
                        <a:latin typeface="+mn-lt"/>
                        <a:ea typeface="+mn-ea"/>
                        <a:cs typeface="+mn-cs"/>
                        <a:sym typeface="Arial"/>
                      </a:endParaRPr>
                    </a:p>
                  </a:txBody>
                  <a:tcPr marL="12700" marR="12700" marT="12700" marB="0" anchor="b"/>
                </a:tc>
                <a:extLst>
                  <a:ext uri="{0D108BD9-81ED-4DB2-BD59-A6C34878D82A}">
                    <a16:rowId xmlns:a16="http://schemas.microsoft.com/office/drawing/2014/main" xmlns="" val="719840428"/>
                  </a:ext>
                </a:extLst>
              </a:tr>
              <a:tr h="337820">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en</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46,9</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60,3</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59,0</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59,0</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57,7</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62,4</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b="1" u="none" strike="noStrike" cap="none" dirty="0">
                          <a:solidFill>
                            <a:srgbClr val="C00000"/>
                          </a:solidFill>
                          <a:effectLst/>
                          <a:sym typeface="Arial"/>
                        </a:rPr>
                        <a:t>63,2</a:t>
                      </a:r>
                      <a:endParaRPr lang="hu-HU" sz="2100" b="1" i="0" u="none" strike="noStrike" cap="none" dirty="0">
                        <a:solidFill>
                          <a:srgbClr val="C00000"/>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61,0</a:t>
                      </a:r>
                      <a:endParaRPr lang="hu-HU" sz="2100" b="0" i="0" u="none" strike="noStrike" cap="none" dirty="0">
                        <a:solidFill>
                          <a:schemeClr val="tx1"/>
                        </a:solidFill>
                        <a:effectLst/>
                        <a:latin typeface="+mn-lt"/>
                        <a:ea typeface="+mn-ea"/>
                        <a:cs typeface="+mn-cs"/>
                        <a:sym typeface="Arial"/>
                      </a:endParaRPr>
                    </a:p>
                  </a:txBody>
                  <a:tcPr marL="12700" marR="12700" marT="12700" marB="0" anchor="b"/>
                </a:tc>
                <a:extLst>
                  <a:ext uri="{0D108BD9-81ED-4DB2-BD59-A6C34878D82A}">
                    <a16:rowId xmlns:a16="http://schemas.microsoft.com/office/drawing/2014/main" xmlns="" val="1295335899"/>
                  </a:ext>
                </a:extLst>
              </a:tr>
              <a:tr h="337820">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hr</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49,0</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55,8</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54,6</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54,7</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51,2</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b="1" u="none" strike="noStrike" cap="none" dirty="0">
                          <a:solidFill>
                            <a:srgbClr val="C00000"/>
                          </a:solidFill>
                          <a:effectLst/>
                          <a:sym typeface="Arial"/>
                        </a:rPr>
                        <a:t>56,7</a:t>
                      </a:r>
                      <a:endParaRPr lang="hu-HU" sz="2100" b="1" i="0" u="none" strike="noStrike" cap="none" dirty="0">
                        <a:solidFill>
                          <a:srgbClr val="C00000"/>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55,7</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54,7</a:t>
                      </a:r>
                      <a:endParaRPr lang="hu-HU" sz="2100" b="0" i="0" u="none" strike="noStrike" cap="none">
                        <a:solidFill>
                          <a:schemeClr val="tx1"/>
                        </a:solidFill>
                        <a:effectLst/>
                        <a:latin typeface="+mn-lt"/>
                        <a:ea typeface="+mn-ea"/>
                        <a:cs typeface="+mn-cs"/>
                        <a:sym typeface="Arial"/>
                      </a:endParaRPr>
                    </a:p>
                  </a:txBody>
                  <a:tcPr marL="12700" marR="12700" marT="12700" marB="0" anchor="b"/>
                </a:tc>
                <a:extLst>
                  <a:ext uri="{0D108BD9-81ED-4DB2-BD59-A6C34878D82A}">
                    <a16:rowId xmlns:a16="http://schemas.microsoft.com/office/drawing/2014/main" xmlns="" val="3736807919"/>
                  </a:ext>
                </a:extLst>
              </a:tr>
              <a:tr h="337820">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pl</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46,2</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52,8</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52,0</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51,0</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48,7</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53,1</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b="1" u="none" strike="noStrike" cap="none" dirty="0">
                          <a:solidFill>
                            <a:srgbClr val="C00000"/>
                          </a:solidFill>
                          <a:effectLst/>
                          <a:sym typeface="Arial"/>
                        </a:rPr>
                        <a:t>53,4</a:t>
                      </a:r>
                      <a:endParaRPr lang="hu-HU" sz="2100" b="1" i="0" u="none" strike="noStrike" cap="none" dirty="0">
                        <a:solidFill>
                          <a:srgbClr val="C00000"/>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51,7</a:t>
                      </a:r>
                      <a:endParaRPr lang="hu-HU" sz="2100" b="0" i="0" u="none" strike="noStrike" cap="none">
                        <a:solidFill>
                          <a:schemeClr val="tx1"/>
                        </a:solidFill>
                        <a:effectLst/>
                        <a:latin typeface="+mn-lt"/>
                        <a:ea typeface="+mn-ea"/>
                        <a:cs typeface="+mn-cs"/>
                        <a:sym typeface="Arial"/>
                      </a:endParaRPr>
                    </a:p>
                  </a:txBody>
                  <a:tcPr marL="12700" marR="12700" marT="12700" marB="0" anchor="b"/>
                </a:tc>
                <a:extLst>
                  <a:ext uri="{0D108BD9-81ED-4DB2-BD59-A6C34878D82A}">
                    <a16:rowId xmlns:a16="http://schemas.microsoft.com/office/drawing/2014/main" xmlns="" val="841073572"/>
                  </a:ext>
                </a:extLst>
              </a:tr>
              <a:tr h="337820">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ro</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43,9</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57,0</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55,7</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55,8</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52,6</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b="1" u="none" strike="noStrike" cap="none" dirty="0">
                          <a:solidFill>
                            <a:srgbClr val="C00000"/>
                          </a:solidFill>
                          <a:effectLst/>
                          <a:sym typeface="Arial"/>
                        </a:rPr>
                        <a:t>58,3</a:t>
                      </a:r>
                      <a:endParaRPr lang="hu-HU" sz="2100" b="1" i="0" u="none" strike="noStrike" cap="none" dirty="0">
                        <a:solidFill>
                          <a:srgbClr val="C00000"/>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58,1</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56,4</a:t>
                      </a:r>
                      <a:endParaRPr lang="hu-HU" sz="2100" b="0" i="0" u="none" strike="noStrike" cap="none">
                        <a:solidFill>
                          <a:schemeClr val="tx1"/>
                        </a:solidFill>
                        <a:effectLst/>
                        <a:latin typeface="+mn-lt"/>
                        <a:ea typeface="+mn-ea"/>
                        <a:cs typeface="+mn-cs"/>
                        <a:sym typeface="Arial"/>
                      </a:endParaRPr>
                    </a:p>
                  </a:txBody>
                  <a:tcPr marL="12700" marR="12700" marT="12700" marB="0" anchor="b"/>
                </a:tc>
                <a:extLst>
                  <a:ext uri="{0D108BD9-81ED-4DB2-BD59-A6C34878D82A}">
                    <a16:rowId xmlns:a16="http://schemas.microsoft.com/office/drawing/2014/main" xmlns="" val="2967806081"/>
                  </a:ext>
                </a:extLst>
              </a:tr>
              <a:tr h="337820">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ru</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50,1</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54,6</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53,2</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53,0</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50,8</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b="1" u="none" strike="noStrike" cap="none" dirty="0">
                          <a:solidFill>
                            <a:srgbClr val="C00000"/>
                          </a:solidFill>
                          <a:effectLst/>
                          <a:sym typeface="Arial"/>
                        </a:rPr>
                        <a:t>55,5</a:t>
                      </a:r>
                      <a:endParaRPr lang="hu-HU" sz="2100" b="1" i="0" u="none" strike="noStrike" cap="none" dirty="0">
                        <a:solidFill>
                          <a:srgbClr val="C00000"/>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55,3</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53,6</a:t>
                      </a:r>
                      <a:endParaRPr lang="hu-HU" sz="2100" b="0" i="0" u="none" strike="noStrike" cap="none">
                        <a:solidFill>
                          <a:schemeClr val="tx1"/>
                        </a:solidFill>
                        <a:effectLst/>
                        <a:latin typeface="+mn-lt"/>
                        <a:ea typeface="+mn-ea"/>
                        <a:cs typeface="+mn-cs"/>
                        <a:sym typeface="Arial"/>
                      </a:endParaRPr>
                    </a:p>
                  </a:txBody>
                  <a:tcPr marL="12700" marR="12700" marT="12700" marB="0" anchor="b"/>
                </a:tc>
                <a:extLst>
                  <a:ext uri="{0D108BD9-81ED-4DB2-BD59-A6C34878D82A}">
                    <a16:rowId xmlns:a16="http://schemas.microsoft.com/office/drawing/2014/main" xmlns="" val="344941884"/>
                  </a:ext>
                </a:extLst>
              </a:tr>
              <a:tr h="337820">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sk</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50,3</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56,5</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55,5</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54,8</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51,4</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b="1" u="none" strike="noStrike" cap="none" dirty="0">
                          <a:solidFill>
                            <a:srgbClr val="C00000"/>
                          </a:solidFill>
                          <a:effectLst/>
                          <a:sym typeface="Arial"/>
                        </a:rPr>
                        <a:t>57,1</a:t>
                      </a:r>
                      <a:endParaRPr lang="hu-HU" sz="2100" b="1" i="0" u="none" strike="noStrike" cap="none" dirty="0">
                        <a:solidFill>
                          <a:srgbClr val="C00000"/>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57,1</a:t>
                      </a:r>
                      <a:endParaRPr lang="hu-HU" sz="2100" b="0" i="0" u="none" strike="noStrike" cap="none" dirty="0">
                        <a:solidFill>
                          <a:schemeClr val="accent4">
                            <a:lumMod val="75000"/>
                          </a:schemeClr>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54,9</a:t>
                      </a:r>
                      <a:endParaRPr lang="hu-HU" sz="2100" b="0" i="0" u="none" strike="noStrike" cap="none">
                        <a:solidFill>
                          <a:schemeClr val="tx1"/>
                        </a:solidFill>
                        <a:effectLst/>
                        <a:latin typeface="+mn-lt"/>
                        <a:ea typeface="+mn-ea"/>
                        <a:cs typeface="+mn-cs"/>
                        <a:sym typeface="Arial"/>
                      </a:endParaRPr>
                    </a:p>
                  </a:txBody>
                  <a:tcPr marL="12700" marR="12700" marT="12700" marB="0" anchor="b"/>
                </a:tc>
                <a:extLst>
                  <a:ext uri="{0D108BD9-81ED-4DB2-BD59-A6C34878D82A}">
                    <a16:rowId xmlns:a16="http://schemas.microsoft.com/office/drawing/2014/main" xmlns="" val="2261869709"/>
                  </a:ext>
                </a:extLst>
              </a:tr>
              <a:tr h="337820">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sl</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46,4</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55,4</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54,0</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54,0</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50,9</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b="1" u="none" strike="noStrike" cap="none" dirty="0">
                          <a:solidFill>
                            <a:srgbClr val="C00000"/>
                          </a:solidFill>
                          <a:effectLst/>
                          <a:sym typeface="Arial"/>
                        </a:rPr>
                        <a:t>56,1</a:t>
                      </a:r>
                      <a:endParaRPr lang="hu-HU" sz="2100" b="1" i="0" u="none" strike="noStrike" cap="none" dirty="0">
                        <a:solidFill>
                          <a:srgbClr val="C00000"/>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54,7</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54,2</a:t>
                      </a:r>
                      <a:endParaRPr lang="hu-HU" sz="2100" b="0" i="0" u="none" strike="noStrike" cap="none">
                        <a:solidFill>
                          <a:schemeClr val="tx1"/>
                        </a:solidFill>
                        <a:effectLst/>
                        <a:latin typeface="+mn-lt"/>
                        <a:ea typeface="+mn-ea"/>
                        <a:cs typeface="+mn-cs"/>
                        <a:sym typeface="Arial"/>
                      </a:endParaRPr>
                    </a:p>
                  </a:txBody>
                  <a:tcPr marL="12700" marR="12700" marT="12700" marB="0" anchor="b"/>
                </a:tc>
                <a:extLst>
                  <a:ext uri="{0D108BD9-81ED-4DB2-BD59-A6C34878D82A}">
                    <a16:rowId xmlns:a16="http://schemas.microsoft.com/office/drawing/2014/main" xmlns="" val="2881469268"/>
                  </a:ext>
                </a:extLst>
              </a:tr>
              <a:tr h="337820">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sr</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50,1</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57,3</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56,0</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56,1</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52,3</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b="1" u="none" strike="noStrike" cap="none" dirty="0">
                          <a:solidFill>
                            <a:srgbClr val="C00000"/>
                          </a:solidFill>
                          <a:effectLst/>
                          <a:sym typeface="Arial"/>
                        </a:rPr>
                        <a:t>58,5</a:t>
                      </a:r>
                      <a:endParaRPr lang="hu-HU" sz="2100" b="1" i="0" u="none" strike="noStrike" cap="none" dirty="0">
                        <a:solidFill>
                          <a:srgbClr val="C00000"/>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57,2</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a:t>
                      </a:r>
                      <a:endParaRPr lang="hu-HU" sz="2100" b="0" i="0" u="none" strike="noStrike" cap="none">
                        <a:solidFill>
                          <a:schemeClr val="tx1"/>
                        </a:solidFill>
                        <a:effectLst/>
                        <a:latin typeface="+mn-lt"/>
                        <a:ea typeface="+mn-ea"/>
                        <a:cs typeface="+mn-cs"/>
                        <a:sym typeface="Arial"/>
                      </a:endParaRPr>
                    </a:p>
                  </a:txBody>
                  <a:tcPr marL="12700" marR="12700" marT="12700" marB="0" anchor="b"/>
                </a:tc>
                <a:extLst>
                  <a:ext uri="{0D108BD9-81ED-4DB2-BD59-A6C34878D82A}">
                    <a16:rowId xmlns:a16="http://schemas.microsoft.com/office/drawing/2014/main" xmlns="" val="199476009"/>
                  </a:ext>
                </a:extLst>
              </a:tr>
              <a:tr h="337820">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uk</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50,0</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55,6</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54,7</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53,7</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51,5</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b="1" u="none" strike="noStrike" cap="none" dirty="0">
                          <a:solidFill>
                            <a:srgbClr val="C00000"/>
                          </a:solidFill>
                          <a:effectLst/>
                          <a:sym typeface="Arial"/>
                        </a:rPr>
                        <a:t>56,8</a:t>
                      </a:r>
                      <a:endParaRPr lang="hu-HU" sz="2100" b="1" i="0" u="none" strike="noStrike" cap="none" dirty="0">
                        <a:solidFill>
                          <a:srgbClr val="C00000"/>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56,4</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54,7</a:t>
                      </a:r>
                      <a:endParaRPr lang="hu-HU" sz="2100" b="0" i="0" u="none" strike="noStrike" cap="none" dirty="0">
                        <a:solidFill>
                          <a:schemeClr val="tx1"/>
                        </a:solidFill>
                        <a:effectLst/>
                        <a:latin typeface="+mn-lt"/>
                        <a:ea typeface="+mn-ea"/>
                        <a:cs typeface="+mn-cs"/>
                        <a:sym typeface="Arial"/>
                      </a:endParaRPr>
                    </a:p>
                  </a:txBody>
                  <a:tcPr marL="12700" marR="12700" marT="12700" marB="0" anchor="b"/>
                </a:tc>
                <a:extLst>
                  <a:ext uri="{0D108BD9-81ED-4DB2-BD59-A6C34878D82A}">
                    <a16:rowId xmlns:a16="http://schemas.microsoft.com/office/drawing/2014/main" xmlns="" val="785822256"/>
                  </a:ext>
                </a:extLst>
              </a:tr>
              <a:tr h="337820">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err="1">
                          <a:effectLst/>
                          <a:sym typeface="Arial"/>
                        </a:rPr>
                        <a:t>átl</a:t>
                      </a:r>
                      <a:r>
                        <a:rPr lang="hu-HU" sz="2100" u="none" strike="noStrike" cap="none" dirty="0">
                          <a:effectLst/>
                          <a:sym typeface="Arial"/>
                        </a:rPr>
                        <a:t>.</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47,7</a:t>
                      </a:r>
                      <a:endParaRPr lang="hu-HU" sz="2100" b="0" i="0" u="none" strike="noStrike" cap="none" dirty="0">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56,3</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55,1</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54,8</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51,9</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solidFill>
                            <a:srgbClr val="C00000"/>
                          </a:solidFill>
                          <a:effectLst/>
                          <a:sym typeface="Arial"/>
                        </a:rPr>
                        <a:t>57,3</a:t>
                      </a:r>
                      <a:endParaRPr lang="hu-HU" sz="2100" b="0" i="0" u="none" strike="noStrike" cap="none" dirty="0">
                        <a:solidFill>
                          <a:srgbClr val="C00000"/>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a:effectLst/>
                          <a:sym typeface="Arial"/>
                        </a:rPr>
                        <a:t>57,0</a:t>
                      </a:r>
                      <a:endParaRPr lang="hu-HU" sz="2100" b="0" i="0" u="none" strike="noStrike" cap="none">
                        <a:solidFill>
                          <a:schemeClr val="tx1"/>
                        </a:solidFill>
                        <a:effectLst/>
                        <a:latin typeface="+mn-lt"/>
                        <a:ea typeface="+mn-ea"/>
                        <a:cs typeface="+mn-cs"/>
                        <a:sym typeface="Arial"/>
                      </a:endParaRPr>
                    </a:p>
                  </a:txBody>
                  <a:tcPr marL="12700" marR="12700" marT="12700" marB="0" anchor="b"/>
                </a:tc>
                <a:tc>
                  <a:txBody>
                    <a:bodyPr/>
                    <a:lstStyle/>
                    <a:p>
                      <a:pPr marR="0" algn="ctr" rtl="0" eaLnBrk="1" fontAlgn="b" hangingPunct="1">
                        <a:lnSpc>
                          <a:spcPct val="100000"/>
                        </a:lnSpc>
                        <a:spcBef>
                          <a:spcPct val="0"/>
                        </a:spcBef>
                        <a:spcAft>
                          <a:spcPct val="0"/>
                        </a:spcAft>
                        <a:buClr>
                          <a:srgbClr val="000000"/>
                        </a:buClr>
                        <a:buFont typeface="Arial"/>
                      </a:pPr>
                      <a:r>
                        <a:rPr lang="hu-HU" sz="2100" u="none" strike="noStrike" cap="none" dirty="0">
                          <a:effectLst/>
                          <a:sym typeface="Arial"/>
                        </a:rPr>
                        <a:t>55,4</a:t>
                      </a:r>
                      <a:endParaRPr lang="hu-HU" sz="2100" b="0" i="0" u="none" strike="noStrike" cap="none" dirty="0">
                        <a:solidFill>
                          <a:schemeClr val="tx1"/>
                        </a:solidFill>
                        <a:effectLst/>
                        <a:latin typeface="+mn-lt"/>
                        <a:ea typeface="+mn-ea"/>
                        <a:cs typeface="+mn-cs"/>
                        <a:sym typeface="Arial"/>
                      </a:endParaRPr>
                    </a:p>
                  </a:txBody>
                  <a:tcPr marL="12700" marR="12700" marT="12700" marB="0" anchor="b"/>
                </a:tc>
                <a:extLst>
                  <a:ext uri="{0D108BD9-81ED-4DB2-BD59-A6C34878D82A}">
                    <a16:rowId xmlns:a16="http://schemas.microsoft.com/office/drawing/2014/main" xmlns="" val="2857895402"/>
                  </a:ext>
                </a:extLst>
              </a:tr>
            </a:tbl>
          </a:graphicData>
        </a:graphic>
      </p:graphicFrame>
    </p:spTree>
    <p:extLst>
      <p:ext uri="{BB962C8B-B14F-4D97-AF65-F5344CB8AC3E}">
        <p14:creationId xmlns:p14="http://schemas.microsoft.com/office/powerpoint/2010/main" val="499585634"/>
      </p:ext>
    </p:extLst>
  </p:cSld>
  <p:clrMapOvr>
    <a:masterClrMapping/>
  </p:clrMapOvr>
  <p:transition spd="slow">
    <p:push/>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a számának helye 3">
            <a:extLst>
              <a:ext uri="{FF2B5EF4-FFF2-40B4-BE49-F238E27FC236}">
                <a16:creationId xmlns:a16="http://schemas.microsoft.com/office/drawing/2014/main" xmlns="" id="{DE136D72-8D44-45A4-8DB0-D14BC55D872F}"/>
              </a:ext>
            </a:extLst>
          </p:cNvPr>
          <p:cNvSpPr>
            <a:spLocks noGrp="1"/>
          </p:cNvSpPr>
          <p:nvPr>
            <p:ph type="sldNum" sz="quarter" idx="12"/>
          </p:nvPr>
        </p:nvSpPr>
        <p:spPr/>
        <p:txBody>
          <a:bodyPr/>
          <a:lstStyle/>
          <a:p>
            <a:pPr algn="l">
              <a:spcBef>
                <a:spcPct val="0"/>
              </a:spcBef>
              <a:spcAft>
                <a:spcPct val="0"/>
              </a:spcAft>
            </a:pPr>
            <a:fld id="{00000000-1234-1234-1234-123412341234}" type="slidenum">
              <a:rPr lang="en-US" smtClean="0"/>
              <a:pPr algn="l">
                <a:spcBef>
                  <a:spcPct val="0"/>
                </a:spcBef>
                <a:spcAft>
                  <a:spcPct val="0"/>
                </a:spcAft>
              </a:pPr>
              <a:t>69</a:t>
            </a:fld>
            <a:endParaRPr lang="en-US"/>
          </a:p>
        </p:txBody>
      </p:sp>
      <p:sp>
        <p:nvSpPr>
          <p:cNvPr id="2" name="Cím 1">
            <a:extLst>
              <a:ext uri="{FF2B5EF4-FFF2-40B4-BE49-F238E27FC236}">
                <a16:creationId xmlns:a16="http://schemas.microsoft.com/office/drawing/2014/main" xmlns="" id="{AE42853E-423C-4011-B36B-1A4F60BD0685}"/>
              </a:ext>
            </a:extLst>
          </p:cNvPr>
          <p:cNvSpPr>
            <a:spLocks noGrp="1"/>
          </p:cNvSpPr>
          <p:nvPr>
            <p:ph type="title"/>
          </p:nvPr>
        </p:nvSpPr>
        <p:spPr/>
        <p:txBody>
          <a:bodyPr/>
          <a:lstStyle/>
          <a:p>
            <a:r>
              <a:rPr lang="hu-HU" dirty="0"/>
              <a:t>Példa fordítások: M2M100 </a:t>
            </a:r>
            <a:r>
              <a:rPr lang="hu-HU" dirty="0" err="1"/>
              <a:t>Tuned</a:t>
            </a:r>
            <a:endParaRPr lang="hu-HU" dirty="0"/>
          </a:p>
        </p:txBody>
      </p:sp>
      <p:pic>
        <p:nvPicPr>
          <p:cNvPr id="6" name="Tartalom helye 5">
            <a:extLst>
              <a:ext uri="{FF2B5EF4-FFF2-40B4-BE49-F238E27FC236}">
                <a16:creationId xmlns:a16="http://schemas.microsoft.com/office/drawing/2014/main" xmlns="" id="{AC760E5D-B8C9-467F-B103-28FC378D731B}"/>
              </a:ext>
            </a:extLst>
          </p:cNvPr>
          <p:cNvPicPr>
            <a:picLocks noGrp="1" noChangeAspect="1"/>
          </p:cNvPicPr>
          <p:nvPr>
            <p:ph idx="1"/>
          </p:nvPr>
        </p:nvPicPr>
        <p:blipFill rotWithShape="1">
          <a:blip r:embed="rId2"/>
          <a:srcRect b="18025"/>
          <a:stretch/>
        </p:blipFill>
        <p:spPr>
          <a:xfrm>
            <a:off x="1702429" y="1754985"/>
            <a:ext cx="8787141" cy="4966490"/>
          </a:xfrm>
          <a:prstGeom prst="rect">
            <a:avLst/>
          </a:prstGeom>
        </p:spPr>
      </p:pic>
    </p:spTree>
    <p:extLst>
      <p:ext uri="{BB962C8B-B14F-4D97-AF65-F5344CB8AC3E}">
        <p14:creationId xmlns:p14="http://schemas.microsoft.com/office/powerpoint/2010/main" val="3345671059"/>
      </p:ext>
    </p:extLst>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p:cNvSpPr>
            <a:spLocks noGrp="1"/>
          </p:cNvSpPr>
          <p:nvPr>
            <p:ph type="title"/>
          </p:nvPr>
        </p:nvSpPr>
        <p:spPr/>
        <p:txBody>
          <a:bodyPr/>
          <a:lstStyle/>
          <a:p>
            <a:r>
              <a:rPr lang="hu-HU" dirty="0"/>
              <a:t>A gépi fordítás módszerei</a:t>
            </a:r>
          </a:p>
        </p:txBody>
      </p:sp>
      <p:sp>
        <p:nvSpPr>
          <p:cNvPr id="3" name="Tartalom helye 2"/>
          <p:cNvSpPr>
            <a:spLocks noGrp="1"/>
          </p:cNvSpPr>
          <p:nvPr>
            <p:ph sz="half" idx="1"/>
          </p:nvPr>
        </p:nvSpPr>
        <p:spPr>
          <a:xfrm>
            <a:off x="8111933" y="2056764"/>
            <a:ext cx="4080067" cy="1712179"/>
          </a:xfrm>
          <a:solidFill>
            <a:schemeClr val="bg1"/>
          </a:solidFill>
        </p:spPr>
        <p:txBody>
          <a:bodyPr>
            <a:normAutofit fontScale="85000" lnSpcReduction="20000"/>
          </a:bodyPr>
          <a:lstStyle/>
          <a:p>
            <a:pPr>
              <a:defRPr/>
            </a:pPr>
            <a:r>
              <a:rPr lang="hu-HU" dirty="0"/>
              <a:t>Szabályalapú gépi fordítás</a:t>
            </a:r>
          </a:p>
          <a:p>
            <a:pPr lvl="1">
              <a:defRPr/>
            </a:pPr>
            <a:r>
              <a:rPr lang="hu-HU" dirty="0"/>
              <a:t>Közvetlen fordítás</a:t>
            </a:r>
          </a:p>
          <a:p>
            <a:pPr lvl="1">
              <a:defRPr/>
            </a:pPr>
            <a:r>
              <a:rPr lang="hu-HU" dirty="0"/>
              <a:t>Transzfer</a:t>
            </a:r>
          </a:p>
          <a:p>
            <a:pPr lvl="1">
              <a:defRPr/>
            </a:pPr>
            <a:r>
              <a:rPr lang="hu-HU" dirty="0" err="1"/>
              <a:t>Interlingva</a:t>
            </a:r>
            <a:endParaRPr lang="hu-HU" dirty="0"/>
          </a:p>
          <a:p>
            <a:pPr>
              <a:defRPr/>
            </a:pPr>
            <a:r>
              <a:rPr lang="hu-HU" dirty="0"/>
              <a:t>Statisztikai gépi fordítás</a:t>
            </a:r>
          </a:p>
        </p:txBody>
      </p:sp>
      <p:pic>
        <p:nvPicPr>
          <p:cNvPr id="5" name="Tartalom helye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880" t="8869" b="14476"/>
          <a:stretch/>
        </p:blipFill>
        <p:spPr>
          <a:xfrm>
            <a:off x="39735" y="1973343"/>
            <a:ext cx="7900956" cy="3437049"/>
          </a:xfrm>
        </p:spPr>
      </p:pic>
      <p:sp>
        <p:nvSpPr>
          <p:cNvPr id="9" name="Tartalom helye 2"/>
          <p:cNvSpPr txBox="1">
            <a:spLocks/>
          </p:cNvSpPr>
          <p:nvPr/>
        </p:nvSpPr>
        <p:spPr>
          <a:xfrm>
            <a:off x="2648777" y="5693048"/>
            <a:ext cx="2682873" cy="453580"/>
          </a:xfrm>
          <a:prstGeom prst="rect">
            <a:avLst/>
          </a:prstGeom>
        </p:spPr>
        <p:txBody>
          <a:bodyPr vert="horz" lIns="0" tIns="0" rIns="0" bIns="0" rtlCol="0">
            <a:noAutofit/>
          </a:bodyPr>
          <a:lstStyle>
            <a:lvl1pPr marL="228594" indent="-228594" algn="l" defTabSz="914377" rtl="0" eaLnBrk="1" latinLnBrk="0" hangingPunct="1">
              <a:lnSpc>
                <a:spcPct val="100000"/>
              </a:lnSpc>
              <a:spcBef>
                <a:spcPts val="1000"/>
              </a:spcBef>
              <a:buClr>
                <a:srgbClr val="1B5C93"/>
              </a:buClr>
              <a:buSzPct val="90000"/>
              <a:buFont typeface="Wingdings" charset="2"/>
              <a:buChar char="§"/>
              <a:defRPr sz="3067" kern="1200" baseline="0">
                <a:solidFill>
                  <a:schemeClr val="tx1"/>
                </a:solidFill>
                <a:latin typeface="Calibri" charset="0"/>
                <a:ea typeface="Calibri" charset="0"/>
                <a:cs typeface="Calibri" charset="0"/>
              </a:defRPr>
            </a:lvl1pPr>
            <a:lvl2pPr marL="685783" indent="-228594" algn="l" defTabSz="914377" rtl="0" eaLnBrk="1" latinLnBrk="0" hangingPunct="1">
              <a:lnSpc>
                <a:spcPct val="90000"/>
              </a:lnSpc>
              <a:spcBef>
                <a:spcPts val="500"/>
              </a:spcBef>
              <a:buClr>
                <a:srgbClr val="1B5C93"/>
              </a:buClr>
              <a:buFont typeface="Arial" charset="0"/>
              <a:buChar char="•"/>
              <a:defRPr sz="2933" kern="1200">
                <a:solidFill>
                  <a:schemeClr val="tx1"/>
                </a:solidFill>
                <a:latin typeface="Calibri" charset="0"/>
                <a:ea typeface="Calibri" charset="0"/>
                <a:cs typeface="Calibri" charset="0"/>
              </a:defRPr>
            </a:lvl2pPr>
            <a:lvl3pPr marL="1142971" indent="-228594" algn="l" defTabSz="914377" rtl="0" eaLnBrk="1" latinLnBrk="0" hangingPunct="1">
              <a:lnSpc>
                <a:spcPct val="90000"/>
              </a:lnSpc>
              <a:spcBef>
                <a:spcPts val="500"/>
              </a:spcBef>
              <a:buClr>
                <a:srgbClr val="1B5C93"/>
              </a:buClr>
              <a:buFont typeface="Wingdings" charset="2"/>
              <a:buChar char="§"/>
              <a:defRPr sz="2400" kern="1200">
                <a:solidFill>
                  <a:schemeClr val="tx1"/>
                </a:solidFill>
                <a:latin typeface="Calibri" charset="0"/>
                <a:ea typeface="Calibri" charset="0"/>
                <a:cs typeface="Calibri" charset="0"/>
              </a:defRPr>
            </a:lvl3pPr>
            <a:lvl4pPr marL="1600160" indent="-228594" algn="l" defTabSz="914377" rtl="0" eaLnBrk="1" latinLnBrk="0" hangingPunct="1">
              <a:lnSpc>
                <a:spcPct val="90000"/>
              </a:lnSpc>
              <a:spcBef>
                <a:spcPts val="500"/>
              </a:spcBef>
              <a:buClr>
                <a:srgbClr val="7B9DC7"/>
              </a:buClr>
              <a:buFont typeface="Arial" panose="020B0604020202020204" pitchFamily="34" charset="0"/>
              <a:buChar char="•"/>
              <a:defRPr sz="2000" kern="1200">
                <a:solidFill>
                  <a:schemeClr val="tx1"/>
                </a:solidFill>
                <a:latin typeface="Calibri" charset="0"/>
                <a:ea typeface="Calibri" charset="0"/>
                <a:cs typeface="Calibri" charset="0"/>
              </a:defRPr>
            </a:lvl4pPr>
            <a:lvl5pPr marL="2057349" indent="-228594" algn="l" defTabSz="914377" rtl="0" eaLnBrk="1" latinLnBrk="0" hangingPunct="1">
              <a:lnSpc>
                <a:spcPct val="90000"/>
              </a:lnSpc>
              <a:spcBef>
                <a:spcPts val="500"/>
              </a:spcBef>
              <a:buClr>
                <a:srgbClr val="7B9DC7"/>
              </a:buClr>
              <a:buFont typeface="Wingdings" charset="2"/>
              <a:buChar char="§"/>
              <a:defRPr sz="1933" kern="1200">
                <a:solidFill>
                  <a:schemeClr val="tx1"/>
                </a:solidFill>
                <a:latin typeface="Calibri" charset="0"/>
                <a:ea typeface="Calibri" charset="0"/>
                <a:cs typeface="Calibri"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hu-HU" sz="2300" dirty="0"/>
              <a:t>[</a:t>
            </a:r>
            <a:r>
              <a:rPr lang="hu-HU" sz="2300" dirty="0" err="1"/>
              <a:t>Vauquois-háromszög</a:t>
            </a:r>
            <a:r>
              <a:rPr lang="hu-HU" sz="2300" dirty="0"/>
              <a:t>]</a:t>
            </a:r>
          </a:p>
        </p:txBody>
      </p:sp>
      <p:sp>
        <p:nvSpPr>
          <p:cNvPr id="6" name="Tartalom helye 2"/>
          <p:cNvSpPr txBox="1">
            <a:spLocks/>
          </p:cNvSpPr>
          <p:nvPr/>
        </p:nvSpPr>
        <p:spPr>
          <a:xfrm>
            <a:off x="8111932" y="3768943"/>
            <a:ext cx="4080067" cy="1924105"/>
          </a:xfrm>
          <a:prstGeom prst="rect">
            <a:avLst/>
          </a:prstGeom>
          <a:solidFill>
            <a:schemeClr val="bg1"/>
          </a:solidFill>
        </p:spPr>
        <p:txBody>
          <a:bodyPr vert="horz" lIns="91440" tIns="45720" rIns="91440" bIns="45720" rtlCol="0">
            <a:normAutofit fontScale="92500"/>
          </a:bodyPr>
          <a:lstStyle>
            <a:lvl1pPr marL="342900" indent="-34290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hu-HU" dirty="0"/>
              <a:t>Hibrid</a:t>
            </a:r>
          </a:p>
          <a:p>
            <a:pPr fontAlgn="auto">
              <a:spcAft>
                <a:spcPts val="0"/>
              </a:spcAft>
              <a:defRPr/>
            </a:pPr>
            <a:r>
              <a:rPr lang="hu-HU" dirty="0"/>
              <a:t>Neurálishálózat-alapú fordítás</a:t>
            </a:r>
          </a:p>
          <a:p>
            <a:pPr fontAlgn="auto">
              <a:spcAft>
                <a:spcPts val="0"/>
              </a:spcAft>
              <a:defRPr/>
            </a:pPr>
            <a:r>
              <a:rPr lang="hu-HU" dirty="0"/>
              <a:t>Emberi közreműködéssel</a:t>
            </a:r>
          </a:p>
          <a:p>
            <a:pPr fontAlgn="auto">
              <a:spcAft>
                <a:spcPts val="0"/>
              </a:spcAft>
            </a:pPr>
            <a:endParaRPr lang="hu-HU" dirty="0"/>
          </a:p>
        </p:txBody>
      </p:sp>
    </p:spTree>
    <p:extLst>
      <p:ext uri="{BB962C8B-B14F-4D97-AF65-F5344CB8AC3E}">
        <p14:creationId xmlns:p14="http://schemas.microsoft.com/office/powerpoint/2010/main" val="254106341"/>
      </p:ext>
    </p:extLst>
  </p:cSld>
  <p:clrMapOvr>
    <a:masterClrMapping/>
  </p:clrMapOvr>
  <p:transition spd="slow">
    <p:push/>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161F2849-93EF-4BD9-88FE-5A6D18C7BC3D}"/>
              </a:ext>
            </a:extLst>
          </p:cNvPr>
          <p:cNvSpPr>
            <a:spLocks noGrp="1"/>
          </p:cNvSpPr>
          <p:nvPr>
            <p:ph type="title"/>
          </p:nvPr>
        </p:nvSpPr>
        <p:spPr/>
        <p:txBody>
          <a:bodyPr/>
          <a:lstStyle/>
          <a:p>
            <a:r>
              <a:rPr lang="hu-HU" dirty="0"/>
              <a:t>Korpusz tisztítás</a:t>
            </a:r>
          </a:p>
        </p:txBody>
      </p:sp>
      <p:sp>
        <p:nvSpPr>
          <p:cNvPr id="5" name="Szöveg helye 4">
            <a:extLst>
              <a:ext uri="{FF2B5EF4-FFF2-40B4-BE49-F238E27FC236}">
                <a16:creationId xmlns:a16="http://schemas.microsoft.com/office/drawing/2014/main" xmlns="" id="{13CD1FB2-A1B1-4B76-89D3-75D06772F395}"/>
              </a:ext>
            </a:extLst>
          </p:cNvPr>
          <p:cNvSpPr>
            <a:spLocks noGrp="1"/>
          </p:cNvSpPr>
          <p:nvPr>
            <p:ph sz="half" idx="1"/>
          </p:nvPr>
        </p:nvSpPr>
        <p:spPr>
          <a:xfrm>
            <a:off x="838200" y="1825625"/>
            <a:ext cx="4648200" cy="4351338"/>
          </a:xfrm>
        </p:spPr>
        <p:txBody>
          <a:bodyPr/>
          <a:lstStyle/>
          <a:p>
            <a:r>
              <a:rPr lang="hu-HU" dirty="0" err="1"/>
              <a:t>Bicleaner</a:t>
            </a:r>
            <a:r>
              <a:rPr lang="hu-HU" dirty="0"/>
              <a:t>: statisztikai módszer gyengébben teljesít</a:t>
            </a:r>
          </a:p>
          <a:p>
            <a:r>
              <a:rPr lang="en-US" dirty="0"/>
              <a:t>Dual cross-entropy filter</a:t>
            </a:r>
            <a:r>
              <a:rPr lang="hu-HU" dirty="0"/>
              <a:t>: neurális gépi fordítót használ</a:t>
            </a:r>
          </a:p>
          <a:p>
            <a:r>
              <a:rPr lang="hu-HU" dirty="0"/>
              <a:t>Kevesebb korpusszal jobb minőségű eredmény</a:t>
            </a:r>
            <a:endParaRPr lang="en-US" dirty="0"/>
          </a:p>
        </p:txBody>
      </p:sp>
      <p:sp>
        <p:nvSpPr>
          <p:cNvPr id="3" name="Tartalom helye 2">
            <a:extLst>
              <a:ext uri="{FF2B5EF4-FFF2-40B4-BE49-F238E27FC236}">
                <a16:creationId xmlns:a16="http://schemas.microsoft.com/office/drawing/2014/main" xmlns="" id="{172272B5-F089-4B8A-9DEC-C9CE03F3489F}"/>
              </a:ext>
            </a:extLst>
          </p:cNvPr>
          <p:cNvSpPr>
            <a:spLocks noGrp="1"/>
          </p:cNvSpPr>
          <p:nvPr>
            <p:ph sz="half" idx="2"/>
          </p:nvPr>
        </p:nvSpPr>
        <p:spPr/>
        <p:txBody>
          <a:bodyPr/>
          <a:lstStyle/>
          <a:p>
            <a:endParaRPr lang="hu-HU" dirty="0"/>
          </a:p>
        </p:txBody>
      </p:sp>
      <p:sp>
        <p:nvSpPr>
          <p:cNvPr id="4" name="Dia számának helye 3">
            <a:extLst>
              <a:ext uri="{FF2B5EF4-FFF2-40B4-BE49-F238E27FC236}">
                <a16:creationId xmlns:a16="http://schemas.microsoft.com/office/drawing/2014/main" xmlns="" id="{C303E11D-0696-4E17-9BEE-BCDF785CFAAA}"/>
              </a:ext>
            </a:extLst>
          </p:cNvPr>
          <p:cNvSpPr>
            <a:spLocks noGrp="1"/>
          </p:cNvSpPr>
          <p:nvPr>
            <p:ph type="sldNum" sz="quarter" idx="12"/>
          </p:nvPr>
        </p:nvSpPr>
        <p:spPr/>
        <p:txBody>
          <a:bodyPr/>
          <a:lstStyle/>
          <a:p>
            <a:pPr algn="l">
              <a:spcBef>
                <a:spcPct val="0"/>
              </a:spcBef>
              <a:spcAft>
                <a:spcPct val="0"/>
              </a:spcAft>
            </a:pPr>
            <a:fld id="{00000000-1234-1234-1234-123412341234}" type="slidenum">
              <a:rPr lang="en-US" smtClean="0"/>
              <a:pPr algn="l">
                <a:spcBef>
                  <a:spcPct val="0"/>
                </a:spcBef>
                <a:spcAft>
                  <a:spcPct val="0"/>
                </a:spcAft>
              </a:pPr>
              <a:t>70</a:t>
            </a:fld>
            <a:endParaRPr lang="en-US"/>
          </a:p>
        </p:txBody>
      </p:sp>
      <p:graphicFrame>
        <p:nvGraphicFramePr>
          <p:cNvPr id="7" name="Táblázat 6">
            <a:extLst>
              <a:ext uri="{FF2B5EF4-FFF2-40B4-BE49-F238E27FC236}">
                <a16:creationId xmlns:a16="http://schemas.microsoft.com/office/drawing/2014/main" xmlns="" id="{1781880D-B2F8-4CD4-BC02-4A7E4E963CB9}"/>
              </a:ext>
            </a:extLst>
          </p:cNvPr>
          <p:cNvGraphicFramePr>
            <a:graphicFrameLocks noGrp="1"/>
          </p:cNvGraphicFramePr>
          <p:nvPr>
            <p:extLst>
              <p:ext uri="{D42A27DB-BD31-4B8C-83A1-F6EECF244321}">
                <p14:modId xmlns:p14="http://schemas.microsoft.com/office/powerpoint/2010/main" val="644487880"/>
              </p:ext>
            </p:extLst>
          </p:nvPr>
        </p:nvGraphicFramePr>
        <p:xfrm>
          <a:off x="3864864" y="4615662"/>
          <a:ext cx="8183677" cy="2105813"/>
        </p:xfrm>
        <a:graphic>
          <a:graphicData uri="http://schemas.openxmlformats.org/drawingml/2006/table">
            <a:tbl>
              <a:tblPr firstRow="1" bandRow="1">
                <a:tableStyleId>{93296810-A885-4BE3-A3E7-6D5BEEA58F35}</a:tableStyleId>
              </a:tblPr>
              <a:tblGrid>
                <a:gridCol w="4352544">
                  <a:extLst>
                    <a:ext uri="{9D8B030D-6E8A-4147-A177-3AD203B41FA5}">
                      <a16:colId xmlns:a16="http://schemas.microsoft.com/office/drawing/2014/main" xmlns="" val="2671361721"/>
                    </a:ext>
                  </a:extLst>
                </a:gridCol>
                <a:gridCol w="1194142">
                  <a:extLst>
                    <a:ext uri="{9D8B030D-6E8A-4147-A177-3AD203B41FA5}">
                      <a16:colId xmlns:a16="http://schemas.microsoft.com/office/drawing/2014/main" xmlns="" val="3631876342"/>
                    </a:ext>
                  </a:extLst>
                </a:gridCol>
                <a:gridCol w="2636991">
                  <a:extLst>
                    <a:ext uri="{9D8B030D-6E8A-4147-A177-3AD203B41FA5}">
                      <a16:colId xmlns:a16="http://schemas.microsoft.com/office/drawing/2014/main" xmlns="" val="1944677467"/>
                    </a:ext>
                  </a:extLst>
                </a:gridCol>
              </a:tblGrid>
              <a:tr h="515719">
                <a:tc>
                  <a:txBody>
                    <a:bodyPr/>
                    <a:lstStyle/>
                    <a:p>
                      <a:endParaRPr lang="hu-HU" sz="2400" dirty="0"/>
                    </a:p>
                  </a:txBody>
                  <a:tcPr marL="121920" marR="121920" marT="60960" marB="60960"/>
                </a:tc>
                <a:tc>
                  <a:txBody>
                    <a:bodyPr/>
                    <a:lstStyle/>
                    <a:p>
                      <a:r>
                        <a:rPr lang="hu-HU" sz="2400" dirty="0"/>
                        <a:t>Méret</a:t>
                      </a:r>
                    </a:p>
                  </a:txBody>
                  <a:tcPr marL="121920" marR="121920" marT="60960" marB="60960"/>
                </a:tc>
                <a:tc>
                  <a:txBody>
                    <a:bodyPr/>
                    <a:lstStyle/>
                    <a:p>
                      <a:r>
                        <a:rPr lang="hu-HU" sz="2400" dirty="0" err="1"/>
                        <a:t>Chrf</a:t>
                      </a:r>
                      <a:r>
                        <a:rPr lang="hu-HU" sz="2400" dirty="0"/>
                        <a:t>++ (</a:t>
                      </a:r>
                      <a:r>
                        <a:rPr lang="hu-HU" sz="2400" dirty="0" err="1"/>
                        <a:t>flores</a:t>
                      </a:r>
                      <a:r>
                        <a:rPr lang="hu-HU" sz="2400" dirty="0"/>
                        <a:t> 200)</a:t>
                      </a:r>
                    </a:p>
                  </a:txBody>
                  <a:tcPr marL="121920" marR="121920" marT="60960" marB="60960"/>
                </a:tc>
                <a:extLst>
                  <a:ext uri="{0D108BD9-81ED-4DB2-BD59-A6C34878D82A}">
                    <a16:rowId xmlns:a16="http://schemas.microsoft.com/office/drawing/2014/main" xmlns="" val="2889245554"/>
                  </a:ext>
                </a:extLst>
              </a:tr>
              <a:tr h="339318">
                <a:tc>
                  <a:txBody>
                    <a:bodyPr/>
                    <a:lstStyle/>
                    <a:p>
                      <a:r>
                        <a:rPr lang="hu-HU" sz="2000" u="none" strike="noStrike" cap="none" dirty="0">
                          <a:effectLst/>
                          <a:sym typeface="Arial"/>
                        </a:rPr>
                        <a:t>Opus </a:t>
                      </a:r>
                      <a:r>
                        <a:rPr lang="hu-HU" sz="2000" u="none" strike="noStrike" cap="none" dirty="0" err="1">
                          <a:effectLst/>
                          <a:sym typeface="Arial"/>
                        </a:rPr>
                        <a:t>all</a:t>
                      </a:r>
                      <a:r>
                        <a:rPr lang="hu-HU" sz="2000" u="none" strike="noStrike" cap="none" dirty="0">
                          <a:effectLst/>
                          <a:sym typeface="Arial"/>
                        </a:rPr>
                        <a:t> </a:t>
                      </a:r>
                      <a:endParaRPr lang="hu-HU" sz="2000" dirty="0"/>
                    </a:p>
                  </a:txBody>
                  <a:tcPr marL="121920" marR="121920" marT="60960" marB="60960"/>
                </a:tc>
                <a:tc>
                  <a:txBody>
                    <a:bodyPr/>
                    <a:lstStyle/>
                    <a:p>
                      <a:pPr algn="r"/>
                      <a:r>
                        <a:rPr lang="hu-HU" sz="2000" u="none" strike="noStrike" cap="none" dirty="0">
                          <a:effectLst/>
                          <a:sym typeface="Arial"/>
                        </a:rPr>
                        <a:t>107M</a:t>
                      </a:r>
                      <a:endParaRPr lang="hu-HU" sz="2000" dirty="0"/>
                    </a:p>
                  </a:txBody>
                  <a:tcPr marL="121920" marR="121920" marT="60960" marB="60960"/>
                </a:tc>
                <a:tc>
                  <a:txBody>
                    <a:bodyPr/>
                    <a:lstStyle/>
                    <a:p>
                      <a:pPr algn="r"/>
                      <a:r>
                        <a:rPr lang="hu-HU" sz="2000" u="none" strike="noStrike" cap="none" dirty="0">
                          <a:effectLst/>
                          <a:sym typeface="Arial"/>
                        </a:rPr>
                        <a:t>61,11</a:t>
                      </a:r>
                      <a:endParaRPr lang="hu-HU" sz="2000" dirty="0"/>
                    </a:p>
                  </a:txBody>
                  <a:tcPr marL="121920" marR="121920" marT="60960" marB="60960"/>
                </a:tc>
                <a:extLst>
                  <a:ext uri="{0D108BD9-81ED-4DB2-BD59-A6C34878D82A}">
                    <a16:rowId xmlns:a16="http://schemas.microsoft.com/office/drawing/2014/main" xmlns="" val="3729050254"/>
                  </a:ext>
                </a:extLst>
              </a:tr>
              <a:tr h="581687">
                <a:tc>
                  <a:txBody>
                    <a:bodyPr/>
                    <a:lstStyle/>
                    <a:p>
                      <a:r>
                        <a:rPr lang="hu-HU" sz="2000" dirty="0"/>
                        <a:t>Opus </a:t>
                      </a:r>
                      <a:r>
                        <a:rPr lang="hu-HU" sz="2000" dirty="0" err="1"/>
                        <a:t>cleaned</a:t>
                      </a:r>
                      <a:r>
                        <a:rPr lang="hu-HU" sz="2000" dirty="0"/>
                        <a:t> v2 </a:t>
                      </a:r>
                      <a:r>
                        <a:rPr lang="hu-HU" sz="2000" dirty="0" err="1"/>
                        <a:t>Dual</a:t>
                      </a:r>
                      <a:r>
                        <a:rPr lang="hu-HU" sz="2000" dirty="0"/>
                        <a:t> </a:t>
                      </a:r>
                      <a:r>
                        <a:rPr lang="hu-HU" sz="2000" dirty="0" err="1"/>
                        <a:t>cross</a:t>
                      </a:r>
                      <a:r>
                        <a:rPr lang="hu-HU" sz="2000" dirty="0"/>
                        <a:t> </a:t>
                      </a:r>
                      <a:r>
                        <a:rPr lang="hu-HU" sz="2000" dirty="0" err="1"/>
                        <a:t>entropy</a:t>
                      </a:r>
                      <a:endParaRPr lang="hu-HU" sz="2000" b="1" dirty="0"/>
                    </a:p>
                  </a:txBody>
                  <a:tcPr marL="121920" marR="121920" marT="60960" marB="60960"/>
                </a:tc>
                <a:tc>
                  <a:txBody>
                    <a:bodyPr/>
                    <a:lstStyle/>
                    <a:p>
                      <a:pPr algn="r"/>
                      <a:r>
                        <a:rPr lang="hu-HU" sz="2000" dirty="0"/>
                        <a:t>78M</a:t>
                      </a:r>
                      <a:endParaRPr lang="hu-HU" sz="2000" b="1" dirty="0"/>
                    </a:p>
                  </a:txBody>
                  <a:tcPr marL="121920" marR="121920" marT="60960" marB="60960"/>
                </a:tc>
                <a:tc>
                  <a:txBody>
                    <a:bodyPr/>
                    <a:lstStyle/>
                    <a:p>
                      <a:pPr algn="r"/>
                      <a:r>
                        <a:rPr lang="hu-HU" sz="2000" b="1" u="none" strike="noStrike" cap="none" dirty="0">
                          <a:effectLst/>
                          <a:sym typeface="Arial"/>
                        </a:rPr>
                        <a:t>61,21</a:t>
                      </a:r>
                      <a:endParaRPr lang="hu-HU" sz="2000" b="1" dirty="0"/>
                    </a:p>
                  </a:txBody>
                  <a:tcPr marL="121920" marR="121920" marT="60960" marB="60960"/>
                </a:tc>
                <a:extLst>
                  <a:ext uri="{0D108BD9-81ED-4DB2-BD59-A6C34878D82A}">
                    <a16:rowId xmlns:a16="http://schemas.microsoft.com/office/drawing/2014/main" xmlns="" val="3904824128"/>
                  </a:ext>
                </a:extLst>
              </a:tr>
              <a:tr h="581687">
                <a:tc>
                  <a:txBody>
                    <a:bodyPr/>
                    <a:lstStyle/>
                    <a:p>
                      <a:r>
                        <a:rPr lang="hu-HU" sz="2000" dirty="0"/>
                        <a:t>Opus </a:t>
                      </a:r>
                      <a:r>
                        <a:rPr lang="hu-HU" sz="2000" dirty="0" err="1"/>
                        <a:t>cleaned</a:t>
                      </a:r>
                      <a:r>
                        <a:rPr lang="hu-HU" sz="2000" dirty="0"/>
                        <a:t> v1 </a:t>
                      </a:r>
                      <a:r>
                        <a:rPr lang="hu-HU" sz="2000" dirty="0" err="1"/>
                        <a:t>Bicleaner</a:t>
                      </a:r>
                      <a:endParaRPr lang="hu-HU" sz="2000" dirty="0"/>
                    </a:p>
                  </a:txBody>
                  <a:tcPr marL="121920" marR="121920" marT="60960" marB="60960"/>
                </a:tc>
                <a:tc>
                  <a:txBody>
                    <a:bodyPr/>
                    <a:lstStyle/>
                    <a:p>
                      <a:pPr algn="r"/>
                      <a:r>
                        <a:rPr lang="hu-HU" sz="2000" dirty="0"/>
                        <a:t>46M</a:t>
                      </a:r>
                    </a:p>
                  </a:txBody>
                  <a:tcPr marL="121920" marR="121920" marT="60960" marB="60960"/>
                </a:tc>
                <a:tc>
                  <a:txBody>
                    <a:bodyPr/>
                    <a:lstStyle/>
                    <a:p>
                      <a:pPr algn="r"/>
                      <a:r>
                        <a:rPr lang="hu-HU" sz="2000" u="none" strike="noStrike" cap="none" dirty="0">
                          <a:effectLst/>
                          <a:sym typeface="Arial"/>
                        </a:rPr>
                        <a:t>58,59</a:t>
                      </a:r>
                      <a:endParaRPr lang="hu-HU" sz="2000" dirty="0"/>
                    </a:p>
                  </a:txBody>
                  <a:tcPr marL="121920" marR="121920" marT="60960" marB="60960"/>
                </a:tc>
                <a:extLst>
                  <a:ext uri="{0D108BD9-81ED-4DB2-BD59-A6C34878D82A}">
                    <a16:rowId xmlns:a16="http://schemas.microsoft.com/office/drawing/2014/main" xmlns="" val="2115214337"/>
                  </a:ext>
                </a:extLst>
              </a:tr>
            </a:tbl>
          </a:graphicData>
        </a:graphic>
      </p:graphicFrame>
    </p:spTree>
    <p:extLst>
      <p:ext uri="{BB962C8B-B14F-4D97-AF65-F5344CB8AC3E}">
        <p14:creationId xmlns:p14="http://schemas.microsoft.com/office/powerpoint/2010/main" val="3850008791"/>
      </p:ext>
    </p:extLst>
  </p:cSld>
  <p:clrMapOvr>
    <a:masterClrMapping/>
  </p:clrMapOvr>
  <p:transition spd="slow">
    <p:push/>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artalom helye 1">
            <a:extLst>
              <a:ext uri="{FF2B5EF4-FFF2-40B4-BE49-F238E27FC236}">
                <a16:creationId xmlns:a16="http://schemas.microsoft.com/office/drawing/2014/main" xmlns="" id="{CC818A3C-B113-42CD-BEC9-854C8E25CB96}"/>
              </a:ext>
            </a:extLst>
          </p:cNvPr>
          <p:cNvSpPr>
            <a:spLocks noGrp="1"/>
          </p:cNvSpPr>
          <p:nvPr>
            <p:ph idx="1"/>
          </p:nvPr>
        </p:nvSpPr>
        <p:spPr/>
        <p:txBody>
          <a:bodyPr>
            <a:normAutofit/>
          </a:bodyPr>
          <a:lstStyle/>
          <a:p>
            <a:r>
              <a:rPr lang="hu-HU" dirty="0"/>
              <a:t>Eredeti implementáció </a:t>
            </a:r>
            <a:r>
              <a:rPr lang="hu-HU" dirty="0" err="1"/>
              <a:t>OpenAI</a:t>
            </a:r>
            <a:r>
              <a:rPr lang="hu-HU" dirty="0"/>
              <a:t> (többnyelvű)</a:t>
            </a:r>
          </a:p>
          <a:p>
            <a:r>
              <a:rPr lang="hu-HU" dirty="0"/>
              <a:t>NYTK implementáció: </a:t>
            </a:r>
          </a:p>
          <a:p>
            <a:pPr lvl="1">
              <a:tabLst>
                <a:tab pos="4846638" algn="l"/>
              </a:tabLst>
            </a:pPr>
            <a:r>
              <a:rPr lang="hu-HU" dirty="0"/>
              <a:t>HILANCO GPTX:	https://juniper.nytud.hu/demo/gptx</a:t>
            </a:r>
          </a:p>
          <a:p>
            <a:pPr lvl="1">
              <a:tabLst>
                <a:tab pos="4846638" algn="l"/>
              </a:tabLst>
            </a:pPr>
            <a:r>
              <a:rPr lang="hu-HU" dirty="0" smtClean="0"/>
              <a:t>PULI-GPT-3SX (Yan</a:t>
            </a:r>
            <a:r>
              <a:rPr lang="hu-HU" dirty="0" smtClean="0"/>
              <a:t>g et </a:t>
            </a:r>
            <a:r>
              <a:rPr lang="hu-HU" dirty="0" err="1" smtClean="0"/>
              <a:t>al</a:t>
            </a:r>
            <a:r>
              <a:rPr lang="hu-HU" dirty="0" smtClean="0"/>
              <a:t>, 2023)</a:t>
            </a:r>
            <a:r>
              <a:rPr lang="hu-HU" dirty="0" smtClean="0"/>
              <a:t>:</a:t>
            </a:r>
            <a:r>
              <a:rPr lang="hu-HU" dirty="0"/>
              <a:t>	https://juniper.nytud.hu/demo/puli</a:t>
            </a:r>
          </a:p>
          <a:p>
            <a:r>
              <a:rPr lang="hu-HU" dirty="0" err="1"/>
              <a:t>Promt</a:t>
            </a:r>
            <a:r>
              <a:rPr lang="hu-HU" dirty="0"/>
              <a:t> programozás</a:t>
            </a:r>
          </a:p>
        </p:txBody>
      </p:sp>
      <p:sp>
        <p:nvSpPr>
          <p:cNvPr id="3" name="Dia számának helye 2">
            <a:extLst>
              <a:ext uri="{FF2B5EF4-FFF2-40B4-BE49-F238E27FC236}">
                <a16:creationId xmlns:a16="http://schemas.microsoft.com/office/drawing/2014/main" xmlns="" id="{ECDAB7EE-0BBB-451A-BD7C-1F86FFD37D8C}"/>
              </a:ext>
            </a:extLst>
          </p:cNvPr>
          <p:cNvSpPr>
            <a:spLocks noGrp="1"/>
          </p:cNvSpPr>
          <p:nvPr>
            <p:ph type="sldNum" sz="quarter" idx="12"/>
          </p:nvPr>
        </p:nvSpPr>
        <p:spPr/>
        <p:txBody>
          <a:bodyPr/>
          <a:lstStyle/>
          <a:p>
            <a:fld id="{1A1129E3-C55D-47F6-9570-EF1B473CE3F9}" type="slidenum">
              <a:rPr lang="hu-HU" smtClean="0"/>
              <a:pPr/>
              <a:t>71</a:t>
            </a:fld>
            <a:endParaRPr lang="hu-HU" dirty="0"/>
          </a:p>
        </p:txBody>
      </p:sp>
      <p:sp>
        <p:nvSpPr>
          <p:cNvPr id="4" name="Cím 3">
            <a:extLst>
              <a:ext uri="{FF2B5EF4-FFF2-40B4-BE49-F238E27FC236}">
                <a16:creationId xmlns:a16="http://schemas.microsoft.com/office/drawing/2014/main" xmlns="" id="{21B4F881-0CF0-4E95-A7DA-B31FDDA3E6EC}"/>
              </a:ext>
            </a:extLst>
          </p:cNvPr>
          <p:cNvSpPr>
            <a:spLocks noGrp="1"/>
          </p:cNvSpPr>
          <p:nvPr>
            <p:ph type="title"/>
          </p:nvPr>
        </p:nvSpPr>
        <p:spPr/>
        <p:txBody>
          <a:bodyPr/>
          <a:lstStyle/>
          <a:p>
            <a:r>
              <a:rPr lang="hu-HU" dirty="0"/>
              <a:t>GPT-3</a:t>
            </a:r>
          </a:p>
        </p:txBody>
      </p:sp>
      <p:sp>
        <p:nvSpPr>
          <p:cNvPr id="5" name="Szövegdoboz 4">
            <a:extLst>
              <a:ext uri="{FF2B5EF4-FFF2-40B4-BE49-F238E27FC236}">
                <a16:creationId xmlns:a16="http://schemas.microsoft.com/office/drawing/2014/main" xmlns="" id="{413C1F82-56FC-4CBB-80C9-5A59CA6E58C5}"/>
              </a:ext>
            </a:extLst>
          </p:cNvPr>
          <p:cNvSpPr txBox="1"/>
          <p:nvPr/>
        </p:nvSpPr>
        <p:spPr>
          <a:xfrm>
            <a:off x="3364992" y="4048026"/>
            <a:ext cx="3206496" cy="2308324"/>
          </a:xfrm>
          <a:prstGeom prst="rect">
            <a:avLst/>
          </a:prstGeom>
          <a:solidFill>
            <a:schemeClr val="bg1"/>
          </a:solidFill>
          <a:ln w="25400">
            <a:solidFill>
              <a:srgbClr val="000000"/>
            </a:solidFill>
          </a:ln>
        </p:spPr>
        <p:txBody>
          <a:bodyPr wrap="square" rtlCol="0">
            <a:spAutoFit/>
          </a:bodyPr>
          <a:lstStyle/>
          <a:p>
            <a:r>
              <a:rPr lang="en-US" dirty="0"/>
              <a:t>English: &lt;source fuzzy match2&gt;</a:t>
            </a:r>
          </a:p>
          <a:p>
            <a:r>
              <a:rPr lang="en-US" dirty="0"/>
              <a:t>Chinese: &lt;target fuzzy match2&gt;</a:t>
            </a:r>
          </a:p>
          <a:p>
            <a:r>
              <a:rPr lang="en-US" dirty="0"/>
              <a:t>English: &lt;source fuzzy match1&gt;</a:t>
            </a:r>
          </a:p>
          <a:p>
            <a:r>
              <a:rPr lang="en-US" dirty="0"/>
              <a:t>Chinese: &lt;target fuzzy match1&gt;</a:t>
            </a:r>
          </a:p>
          <a:p>
            <a:r>
              <a:rPr lang="en-US" dirty="0"/>
              <a:t>English: &lt;source segment&gt;</a:t>
            </a:r>
          </a:p>
          <a:p>
            <a:r>
              <a:rPr lang="en-US" dirty="0"/>
              <a:t>MT: &lt;mt segment&gt;</a:t>
            </a:r>
          </a:p>
          <a:p>
            <a:r>
              <a:rPr lang="en-US" dirty="0"/>
              <a:t>Chinese:</a:t>
            </a:r>
          </a:p>
          <a:p>
            <a:endParaRPr lang="hu-HU" dirty="0"/>
          </a:p>
        </p:txBody>
      </p:sp>
    </p:spTree>
    <p:extLst>
      <p:ext uri="{BB962C8B-B14F-4D97-AF65-F5344CB8AC3E}">
        <p14:creationId xmlns:p14="http://schemas.microsoft.com/office/powerpoint/2010/main" val="900871630"/>
      </p:ext>
    </p:extLst>
  </p:cSld>
  <p:clrMapOvr>
    <a:masterClrMapping/>
  </p:clrMapOvr>
  <p:transition spd="slow">
    <p:push/>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 számának helye 2">
            <a:extLst>
              <a:ext uri="{FF2B5EF4-FFF2-40B4-BE49-F238E27FC236}">
                <a16:creationId xmlns:a16="http://schemas.microsoft.com/office/drawing/2014/main" xmlns="" id="{9A8EEA36-45BE-477D-ACD2-848057C3A27A}"/>
              </a:ext>
            </a:extLst>
          </p:cNvPr>
          <p:cNvSpPr>
            <a:spLocks noGrp="1"/>
          </p:cNvSpPr>
          <p:nvPr>
            <p:ph type="sldNum" sz="quarter" idx="12"/>
          </p:nvPr>
        </p:nvSpPr>
        <p:spPr/>
        <p:txBody>
          <a:bodyPr/>
          <a:lstStyle/>
          <a:p>
            <a:fld id="{1A1129E3-C55D-47F6-9570-EF1B473CE3F9}" type="slidenum">
              <a:rPr lang="hu-HU" smtClean="0"/>
              <a:pPr/>
              <a:t>72</a:t>
            </a:fld>
            <a:endParaRPr lang="hu-HU" dirty="0"/>
          </a:p>
        </p:txBody>
      </p:sp>
      <p:sp>
        <p:nvSpPr>
          <p:cNvPr id="4" name="Cím 3">
            <a:extLst>
              <a:ext uri="{FF2B5EF4-FFF2-40B4-BE49-F238E27FC236}">
                <a16:creationId xmlns:a16="http://schemas.microsoft.com/office/drawing/2014/main" xmlns="" id="{BD89898B-1E1F-4263-85CE-7056EE0C45D3}"/>
              </a:ext>
            </a:extLst>
          </p:cNvPr>
          <p:cNvSpPr>
            <a:spLocks noGrp="1"/>
          </p:cNvSpPr>
          <p:nvPr>
            <p:ph type="title"/>
          </p:nvPr>
        </p:nvSpPr>
        <p:spPr/>
        <p:txBody>
          <a:bodyPr/>
          <a:lstStyle/>
          <a:p>
            <a:r>
              <a:rPr lang="hu-HU" dirty="0"/>
              <a:t>HILANCO GPTX fordítás</a:t>
            </a:r>
          </a:p>
        </p:txBody>
      </p:sp>
      <p:pic>
        <p:nvPicPr>
          <p:cNvPr id="6" name="Kép 5">
            <a:extLst>
              <a:ext uri="{FF2B5EF4-FFF2-40B4-BE49-F238E27FC236}">
                <a16:creationId xmlns:a16="http://schemas.microsoft.com/office/drawing/2014/main" xmlns="" id="{8330C1C0-7429-4578-9BBF-AAF4054F9F88}"/>
              </a:ext>
            </a:extLst>
          </p:cNvPr>
          <p:cNvPicPr>
            <a:picLocks noChangeAspect="1"/>
          </p:cNvPicPr>
          <p:nvPr/>
        </p:nvPicPr>
        <p:blipFill>
          <a:blip r:embed="rId2"/>
          <a:stretch>
            <a:fillRect/>
          </a:stretch>
        </p:blipFill>
        <p:spPr>
          <a:xfrm>
            <a:off x="6129358" y="890016"/>
            <a:ext cx="5896914" cy="5831459"/>
          </a:xfrm>
          <a:prstGeom prst="rect">
            <a:avLst/>
          </a:prstGeom>
        </p:spPr>
      </p:pic>
      <p:sp>
        <p:nvSpPr>
          <p:cNvPr id="8" name="Tartalom helye 7">
            <a:extLst>
              <a:ext uri="{FF2B5EF4-FFF2-40B4-BE49-F238E27FC236}">
                <a16:creationId xmlns:a16="http://schemas.microsoft.com/office/drawing/2014/main" xmlns="" id="{EF5C3AB5-F53C-4633-BCBB-28CD164AF039}"/>
              </a:ext>
            </a:extLst>
          </p:cNvPr>
          <p:cNvSpPr>
            <a:spLocks noGrp="1"/>
          </p:cNvSpPr>
          <p:nvPr>
            <p:ph idx="1"/>
          </p:nvPr>
        </p:nvSpPr>
        <p:spPr/>
        <p:txBody>
          <a:bodyPr/>
          <a:lstStyle/>
          <a:p>
            <a:endParaRPr lang="hu-HU" dirty="0"/>
          </a:p>
        </p:txBody>
      </p:sp>
    </p:spTree>
    <p:extLst>
      <p:ext uri="{BB962C8B-B14F-4D97-AF65-F5344CB8AC3E}">
        <p14:creationId xmlns:p14="http://schemas.microsoft.com/office/powerpoint/2010/main" val="2316248476"/>
      </p:ext>
    </p:extLst>
  </p:cSld>
  <p:clrMapOvr>
    <a:masterClrMapping/>
  </p:clrMapOvr>
  <p:transition spd="slow">
    <p:push/>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a számának helye 2">
            <a:extLst>
              <a:ext uri="{FF2B5EF4-FFF2-40B4-BE49-F238E27FC236}">
                <a16:creationId xmlns:a16="http://schemas.microsoft.com/office/drawing/2014/main" xmlns="" id="{ECDAB7EE-0BBB-451A-BD7C-1F86FFD37D8C}"/>
              </a:ext>
            </a:extLst>
          </p:cNvPr>
          <p:cNvSpPr>
            <a:spLocks noGrp="1"/>
          </p:cNvSpPr>
          <p:nvPr>
            <p:ph type="sldNum" sz="quarter" idx="12"/>
          </p:nvPr>
        </p:nvSpPr>
        <p:spPr/>
        <p:txBody>
          <a:bodyPr/>
          <a:lstStyle/>
          <a:p>
            <a:fld id="{1A1129E3-C55D-47F6-9570-EF1B473CE3F9}" type="slidenum">
              <a:rPr lang="hu-HU" smtClean="0"/>
              <a:pPr/>
              <a:t>73</a:t>
            </a:fld>
            <a:endParaRPr lang="hu-HU" dirty="0"/>
          </a:p>
        </p:txBody>
      </p:sp>
      <p:sp>
        <p:nvSpPr>
          <p:cNvPr id="4" name="Cím 3">
            <a:extLst>
              <a:ext uri="{FF2B5EF4-FFF2-40B4-BE49-F238E27FC236}">
                <a16:creationId xmlns:a16="http://schemas.microsoft.com/office/drawing/2014/main" xmlns="" id="{21B4F881-0CF0-4E95-A7DA-B31FDDA3E6EC}"/>
              </a:ext>
            </a:extLst>
          </p:cNvPr>
          <p:cNvSpPr>
            <a:spLocks noGrp="1"/>
          </p:cNvSpPr>
          <p:nvPr>
            <p:ph type="title"/>
          </p:nvPr>
        </p:nvSpPr>
        <p:spPr/>
        <p:txBody>
          <a:bodyPr/>
          <a:lstStyle/>
          <a:p>
            <a:r>
              <a:rPr lang="hu-HU" dirty="0"/>
              <a:t>GPT-3 (Inten.to benchmark)</a:t>
            </a:r>
          </a:p>
        </p:txBody>
      </p:sp>
      <p:sp>
        <p:nvSpPr>
          <p:cNvPr id="6" name="Szövegdoboz 5">
            <a:extLst>
              <a:ext uri="{FF2B5EF4-FFF2-40B4-BE49-F238E27FC236}">
                <a16:creationId xmlns:a16="http://schemas.microsoft.com/office/drawing/2014/main" xmlns="" id="{3156178A-D937-42CD-B7F0-90D490DF7411}"/>
              </a:ext>
            </a:extLst>
          </p:cNvPr>
          <p:cNvSpPr txBox="1"/>
          <p:nvPr/>
        </p:nvSpPr>
        <p:spPr>
          <a:xfrm>
            <a:off x="5681472" y="6384941"/>
            <a:ext cx="6351354" cy="369332"/>
          </a:xfrm>
          <a:prstGeom prst="rect">
            <a:avLst/>
          </a:prstGeom>
          <a:noFill/>
        </p:spPr>
        <p:txBody>
          <a:bodyPr wrap="none" rtlCol="0">
            <a:spAutoFit/>
          </a:bodyPr>
          <a:lstStyle/>
          <a:p>
            <a:r>
              <a:rPr lang="hu-HU" dirty="0"/>
              <a:t>https://blog.inten.to/gpt-3-translation-capabilities-8a9290731a45</a:t>
            </a:r>
          </a:p>
        </p:txBody>
      </p:sp>
      <p:pic>
        <p:nvPicPr>
          <p:cNvPr id="5124" name="Picture 4" descr="https://miro.medium.com/max/700/1*4njPYPCZAxttURFchWUosA.jpeg">
            <a:extLst>
              <a:ext uri="{FF2B5EF4-FFF2-40B4-BE49-F238E27FC236}">
                <a16:creationId xmlns:a16="http://schemas.microsoft.com/office/drawing/2014/main" xmlns="" id="{7D1C856D-B2AB-492B-8589-A12B79AF0FE8}"/>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15470" y="1934018"/>
            <a:ext cx="11561059" cy="41619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2081753"/>
      </p:ext>
    </p:extLst>
  </p:cSld>
  <p:clrMapOvr>
    <a:masterClrMapping/>
  </p:clrMapOvr>
  <p:transition spd="slow">
    <p:push/>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artalom helye 4">
            <a:extLst>
              <a:ext uri="{FF2B5EF4-FFF2-40B4-BE49-F238E27FC236}">
                <a16:creationId xmlns:a16="http://schemas.microsoft.com/office/drawing/2014/main" xmlns="" id="{C729FD39-EBA8-4F0D-8214-B38C54F1616B}"/>
              </a:ext>
            </a:extLst>
          </p:cNvPr>
          <p:cNvPicPr>
            <a:picLocks noGrp="1" noChangeAspect="1"/>
          </p:cNvPicPr>
          <p:nvPr>
            <p:ph idx="1"/>
          </p:nvPr>
        </p:nvPicPr>
        <p:blipFill>
          <a:blip r:embed="rId2"/>
          <a:stretch>
            <a:fillRect/>
          </a:stretch>
        </p:blipFill>
        <p:spPr>
          <a:xfrm>
            <a:off x="1872707" y="1825625"/>
            <a:ext cx="8446586" cy="5032375"/>
          </a:xfrm>
          <a:prstGeom prst="rect">
            <a:avLst/>
          </a:prstGeom>
        </p:spPr>
      </p:pic>
      <p:sp>
        <p:nvSpPr>
          <p:cNvPr id="3" name="Dia számának helye 2">
            <a:extLst>
              <a:ext uri="{FF2B5EF4-FFF2-40B4-BE49-F238E27FC236}">
                <a16:creationId xmlns:a16="http://schemas.microsoft.com/office/drawing/2014/main" xmlns="" id="{9E29B804-84C2-4D03-8E5C-7C1992C3AE26}"/>
              </a:ext>
            </a:extLst>
          </p:cNvPr>
          <p:cNvSpPr>
            <a:spLocks noGrp="1"/>
          </p:cNvSpPr>
          <p:nvPr>
            <p:ph type="sldNum" sz="quarter" idx="12"/>
          </p:nvPr>
        </p:nvSpPr>
        <p:spPr/>
        <p:txBody>
          <a:bodyPr/>
          <a:lstStyle/>
          <a:p>
            <a:fld id="{1A1129E3-C55D-47F6-9570-EF1B473CE3F9}" type="slidenum">
              <a:rPr lang="hu-HU" smtClean="0"/>
              <a:pPr/>
              <a:t>74</a:t>
            </a:fld>
            <a:endParaRPr lang="hu-HU" dirty="0"/>
          </a:p>
        </p:txBody>
      </p:sp>
      <p:sp>
        <p:nvSpPr>
          <p:cNvPr id="4" name="Cím 3">
            <a:extLst>
              <a:ext uri="{FF2B5EF4-FFF2-40B4-BE49-F238E27FC236}">
                <a16:creationId xmlns:a16="http://schemas.microsoft.com/office/drawing/2014/main" xmlns="" id="{DE4F499C-5163-4E76-A456-84B6CA9E4856}"/>
              </a:ext>
            </a:extLst>
          </p:cNvPr>
          <p:cNvSpPr>
            <a:spLocks noGrp="1"/>
          </p:cNvSpPr>
          <p:nvPr>
            <p:ph type="title"/>
          </p:nvPr>
        </p:nvSpPr>
        <p:spPr/>
        <p:txBody>
          <a:bodyPr>
            <a:normAutofit/>
          </a:bodyPr>
          <a:lstStyle/>
          <a:p>
            <a:r>
              <a:rPr lang="hu-HU" sz="4000" dirty="0"/>
              <a:t>GPT-3 + fordító memória (</a:t>
            </a:r>
            <a:r>
              <a:rPr lang="hu-HU" sz="4000" dirty="0" err="1"/>
              <a:t>Moslem</a:t>
            </a:r>
            <a:r>
              <a:rPr lang="hu-HU" sz="4000" dirty="0"/>
              <a:t> </a:t>
            </a:r>
            <a:r>
              <a:rPr lang="hu-HU" sz="4000" dirty="0" err="1"/>
              <a:t>et</a:t>
            </a:r>
            <a:r>
              <a:rPr lang="hu-HU" sz="4000" dirty="0"/>
              <a:t>. </a:t>
            </a:r>
            <a:r>
              <a:rPr lang="hu-HU" sz="4000" dirty="0" err="1"/>
              <a:t>al</a:t>
            </a:r>
            <a:r>
              <a:rPr lang="hu-HU" sz="4000" dirty="0"/>
              <a:t>, 2023)</a:t>
            </a:r>
          </a:p>
        </p:txBody>
      </p:sp>
    </p:spTree>
    <p:extLst>
      <p:ext uri="{BB962C8B-B14F-4D97-AF65-F5344CB8AC3E}">
        <p14:creationId xmlns:p14="http://schemas.microsoft.com/office/powerpoint/2010/main" val="3568596482"/>
      </p:ext>
    </p:extLst>
  </p:cSld>
  <p:clrMapOvr>
    <a:masterClrMapping/>
  </p:clrMapOvr>
  <p:transition spd="slow">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ím 4">
            <a:extLst>
              <a:ext uri="{FF2B5EF4-FFF2-40B4-BE49-F238E27FC236}">
                <a16:creationId xmlns:a16="http://schemas.microsoft.com/office/drawing/2014/main" xmlns="" id="{710AE52F-19CA-4241-93D5-59726F41DA8C}"/>
              </a:ext>
            </a:extLst>
          </p:cNvPr>
          <p:cNvSpPr>
            <a:spLocks noGrp="1"/>
          </p:cNvSpPr>
          <p:nvPr>
            <p:ph type="ctrTitle"/>
          </p:nvPr>
        </p:nvSpPr>
        <p:spPr/>
        <p:txBody>
          <a:bodyPr/>
          <a:lstStyle/>
          <a:p>
            <a:endParaRPr lang="hu-HU"/>
          </a:p>
        </p:txBody>
      </p:sp>
      <p:sp>
        <p:nvSpPr>
          <p:cNvPr id="6" name="Alcím 5">
            <a:extLst>
              <a:ext uri="{FF2B5EF4-FFF2-40B4-BE49-F238E27FC236}">
                <a16:creationId xmlns:a16="http://schemas.microsoft.com/office/drawing/2014/main" xmlns="" id="{70CB2A1D-F5C2-45F5-A5CC-43F8AFCF5D74}"/>
              </a:ext>
            </a:extLst>
          </p:cNvPr>
          <p:cNvSpPr>
            <a:spLocks noGrp="1"/>
          </p:cNvSpPr>
          <p:nvPr>
            <p:ph type="subTitle" idx="1"/>
          </p:nvPr>
        </p:nvSpPr>
        <p:spPr/>
        <p:txBody>
          <a:bodyPr/>
          <a:lstStyle/>
          <a:p>
            <a:endParaRPr lang="hu-HU"/>
          </a:p>
        </p:txBody>
      </p:sp>
      <p:sp>
        <p:nvSpPr>
          <p:cNvPr id="3" name="Dia számának helye 2">
            <a:extLst>
              <a:ext uri="{FF2B5EF4-FFF2-40B4-BE49-F238E27FC236}">
                <a16:creationId xmlns:a16="http://schemas.microsoft.com/office/drawing/2014/main" xmlns="" id="{975D7B19-D127-47AB-9E1E-AEA30CB3C95E}"/>
              </a:ext>
            </a:extLst>
          </p:cNvPr>
          <p:cNvSpPr>
            <a:spLocks noGrp="1"/>
          </p:cNvSpPr>
          <p:nvPr>
            <p:ph type="sldNum" sz="quarter" idx="12"/>
          </p:nvPr>
        </p:nvSpPr>
        <p:spPr/>
        <p:txBody>
          <a:bodyPr/>
          <a:lstStyle/>
          <a:p>
            <a:fld id="{1A1129E3-C55D-47F6-9570-EF1B473CE3F9}" type="slidenum">
              <a:rPr lang="hu-HU" smtClean="0"/>
              <a:pPr/>
              <a:t>75</a:t>
            </a:fld>
            <a:endParaRPr lang="hu-HU" dirty="0"/>
          </a:p>
        </p:txBody>
      </p:sp>
      <p:pic>
        <p:nvPicPr>
          <p:cNvPr id="1026" name="Picture 2" descr="https://www.globalese-mt.com/wp-content/uploads/2021/09/Globalese-website-hero.png">
            <a:extLst>
              <a:ext uri="{FF2B5EF4-FFF2-40B4-BE49-F238E27FC236}">
                <a16:creationId xmlns:a16="http://schemas.microsoft.com/office/drawing/2014/main" xmlns="" id="{3360182F-B701-4DA1-A80F-E4CFEF64F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5769" y="1034142"/>
            <a:ext cx="8040461" cy="4594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064969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ia számának helye 7"/>
          <p:cNvSpPr>
            <a:spLocks noGrp="1"/>
          </p:cNvSpPr>
          <p:nvPr>
            <p:ph type="sldNum" sz="quarter" idx="12"/>
          </p:nvPr>
        </p:nvSpPr>
        <p:spPr/>
        <p:txBody>
          <a:bodyPr/>
          <a:lstStyle/>
          <a:p>
            <a:fld id="{1A1129E3-C55D-47F6-9570-EF1B473CE3F9}" type="slidenum">
              <a:rPr lang="hu-HU" smtClean="0"/>
              <a:pPr/>
              <a:t>76</a:t>
            </a:fld>
            <a:endParaRPr lang="hu-HU"/>
          </a:p>
        </p:txBody>
      </p:sp>
      <p:pic>
        <p:nvPicPr>
          <p:cNvPr id="6" name="Kép 5"/>
          <p:cNvPicPr>
            <a:picLocks noChangeAspect="1"/>
          </p:cNvPicPr>
          <p:nvPr/>
        </p:nvPicPr>
        <p:blipFill>
          <a:blip r:embed="rId2"/>
          <a:stretch>
            <a:fillRect/>
          </a:stretch>
        </p:blipFill>
        <p:spPr>
          <a:xfrm>
            <a:off x="1998601" y="136525"/>
            <a:ext cx="8194797" cy="6144485"/>
          </a:xfrm>
          <a:prstGeom prst="rect">
            <a:avLst/>
          </a:prstGeom>
        </p:spPr>
      </p:pic>
      <p:sp>
        <p:nvSpPr>
          <p:cNvPr id="3" name="Téglalap 2"/>
          <p:cNvSpPr/>
          <p:nvPr/>
        </p:nvSpPr>
        <p:spPr>
          <a:xfrm>
            <a:off x="2660304" y="2116015"/>
            <a:ext cx="1141047" cy="1312985"/>
          </a:xfrm>
          <a:prstGeom prst="rect">
            <a:avLst/>
          </a:prstGeom>
          <a:noFill/>
          <a:ln w="57150">
            <a:solidFill>
              <a:schemeClr val="accent1">
                <a:lumMod val="75000"/>
              </a:schemeClr>
            </a:solid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42447598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ím 7"/>
          <p:cNvSpPr>
            <a:spLocks noGrp="1"/>
          </p:cNvSpPr>
          <p:nvPr>
            <p:ph type="title"/>
          </p:nvPr>
        </p:nvSpPr>
        <p:spPr/>
        <p:txBody>
          <a:bodyPr/>
          <a:lstStyle/>
          <a:p>
            <a:r>
              <a:rPr lang="hu-HU" dirty="0"/>
              <a:t>D</a:t>
            </a:r>
            <a:r>
              <a:rPr lang="en-US" dirty="0" err="1"/>
              <a:t>omain</a:t>
            </a:r>
            <a:r>
              <a:rPr lang="hu-HU" dirty="0" err="1"/>
              <a:t>-adaptáció</a:t>
            </a:r>
            <a:endParaRPr lang="hu-HU" dirty="0"/>
          </a:p>
        </p:txBody>
      </p:sp>
      <p:sp>
        <p:nvSpPr>
          <p:cNvPr id="12" name="Tartalom helye 11">
            <a:extLst>
              <a:ext uri="{FF2B5EF4-FFF2-40B4-BE49-F238E27FC236}">
                <a16:creationId xmlns:a16="http://schemas.microsoft.com/office/drawing/2014/main" xmlns="" id="{862B3B2D-A0EA-4FDB-9BF0-CEA2286EEC45}"/>
              </a:ext>
            </a:extLst>
          </p:cNvPr>
          <p:cNvSpPr>
            <a:spLocks noGrp="1"/>
          </p:cNvSpPr>
          <p:nvPr>
            <p:ph idx="1"/>
          </p:nvPr>
        </p:nvSpPr>
        <p:spPr/>
        <p:txBody>
          <a:bodyPr/>
          <a:lstStyle/>
          <a:p>
            <a:endParaRPr lang="hu-HU"/>
          </a:p>
        </p:txBody>
      </p:sp>
      <p:sp>
        <p:nvSpPr>
          <p:cNvPr id="3" name="Dia számának helye 2"/>
          <p:cNvSpPr>
            <a:spLocks noGrp="1"/>
          </p:cNvSpPr>
          <p:nvPr>
            <p:ph type="sldNum" sz="quarter" idx="12"/>
          </p:nvPr>
        </p:nvSpPr>
        <p:spPr/>
        <p:txBody>
          <a:bodyPr/>
          <a:lstStyle/>
          <a:p>
            <a:fld id="{1A1129E3-C55D-47F6-9570-EF1B473CE3F9}" type="slidenum">
              <a:rPr lang="hu-HU" smtClean="0"/>
              <a:pPr/>
              <a:t>77</a:t>
            </a:fld>
            <a:endParaRPr lang="hu-HU"/>
          </a:p>
        </p:txBody>
      </p:sp>
      <p:pic>
        <p:nvPicPr>
          <p:cNvPr id="7" name="Picture 6" descr="A close up of a logo&#10;&#10;Description generated with high confidence">
            <a:extLst>
              <a:ext uri="{FF2B5EF4-FFF2-40B4-BE49-F238E27FC236}">
                <a16:creationId xmlns:a16="http://schemas.microsoft.com/office/drawing/2014/main" xmlns="" id="{B0D4041E-80D2-49AA-BB84-F46D3DE2763C}"/>
              </a:ext>
            </a:extLst>
          </p:cNvPr>
          <p:cNvPicPr>
            <a:picLocks noChangeAspect="1"/>
          </p:cNvPicPr>
          <p:nvPr/>
        </p:nvPicPr>
        <p:blipFill>
          <a:blip r:embed="rId3">
            <a:duotone>
              <a:prstClr val="black"/>
              <a:schemeClr val="accent4">
                <a:tint val="45000"/>
                <a:satMod val="400000"/>
              </a:schemeClr>
            </a:duotone>
          </a:blip>
          <a:stretch>
            <a:fillRect/>
          </a:stretch>
        </p:blipFill>
        <p:spPr>
          <a:xfrm>
            <a:off x="8388618" y="4441831"/>
            <a:ext cx="601369" cy="601369"/>
          </a:xfrm>
          <a:prstGeom prst="rect">
            <a:avLst/>
          </a:prstGeom>
        </p:spPr>
      </p:pic>
      <p:pic>
        <p:nvPicPr>
          <p:cNvPr id="22" name="Picture 6" descr="A close up of a logo&#10;&#10;Description generated with high confidence">
            <a:extLst>
              <a:ext uri="{FF2B5EF4-FFF2-40B4-BE49-F238E27FC236}">
                <a16:creationId xmlns:a16="http://schemas.microsoft.com/office/drawing/2014/main" xmlns="" id="{B0D4041E-80D2-49AA-BB84-F46D3DE2763C}"/>
              </a:ext>
            </a:extLst>
          </p:cNvPr>
          <p:cNvPicPr>
            <a:picLocks noChangeAspect="1"/>
          </p:cNvPicPr>
          <p:nvPr/>
        </p:nvPicPr>
        <p:blipFill>
          <a:blip r:embed="rId3">
            <a:duotone>
              <a:prstClr val="black"/>
              <a:schemeClr val="accent4">
                <a:tint val="45000"/>
                <a:satMod val="400000"/>
              </a:schemeClr>
            </a:duotone>
          </a:blip>
          <a:stretch>
            <a:fillRect/>
          </a:stretch>
        </p:blipFill>
        <p:spPr>
          <a:xfrm>
            <a:off x="8356728" y="3035117"/>
            <a:ext cx="601369" cy="601369"/>
          </a:xfrm>
          <a:prstGeom prst="rect">
            <a:avLst/>
          </a:prstGeom>
        </p:spPr>
      </p:pic>
      <p:sp>
        <p:nvSpPr>
          <p:cNvPr id="9" name="TextBox 8">
            <a:extLst>
              <a:ext uri="{FF2B5EF4-FFF2-40B4-BE49-F238E27FC236}">
                <a16:creationId xmlns:a16="http://schemas.microsoft.com/office/drawing/2014/main" xmlns="" id="{3C24FF9E-FC9E-4012-B7D4-26DE4AB16ADF}"/>
              </a:ext>
            </a:extLst>
          </p:cNvPr>
          <p:cNvSpPr txBox="1"/>
          <p:nvPr/>
        </p:nvSpPr>
        <p:spPr>
          <a:xfrm>
            <a:off x="6041114" y="5043200"/>
            <a:ext cx="4463080" cy="646331"/>
          </a:xfrm>
          <a:prstGeom prst="rect">
            <a:avLst/>
          </a:prstGeom>
          <a:noFill/>
        </p:spPr>
        <p:txBody>
          <a:bodyPr wrap="none" rtlCol="0">
            <a:spAutoFit/>
          </a:bodyPr>
          <a:lstStyle/>
          <a:p>
            <a:pPr>
              <a:buNone/>
            </a:pPr>
            <a:r>
              <a:rPr lang="hu-HU" sz="1800" dirty="0"/>
              <a:t>Az </a:t>
            </a:r>
            <a:r>
              <a:rPr lang="hu-HU" sz="1800" dirty="0" err="1"/>
              <a:t>In-domain</a:t>
            </a:r>
            <a:r>
              <a:rPr lang="hu-HU" sz="1800" dirty="0"/>
              <a:t> anyag alapján kiválogatjuk</a:t>
            </a:r>
            <a:br>
              <a:rPr lang="hu-HU" sz="1800" dirty="0"/>
            </a:br>
            <a:r>
              <a:rPr lang="hu-HU" sz="1800" dirty="0"/>
              <a:t>az általános tanítóanyagokat</a:t>
            </a:r>
            <a:endParaRPr lang="en-US" sz="1800" dirty="0"/>
          </a:p>
        </p:txBody>
      </p:sp>
      <p:sp>
        <p:nvSpPr>
          <p:cNvPr id="14" name="Rectangle: Rounded Corners 13">
            <a:extLst>
              <a:ext uri="{FF2B5EF4-FFF2-40B4-BE49-F238E27FC236}">
                <a16:creationId xmlns:a16="http://schemas.microsoft.com/office/drawing/2014/main" xmlns="" id="{7E364405-A06B-4940-A9F7-7347A84ABF06}"/>
              </a:ext>
            </a:extLst>
          </p:cNvPr>
          <p:cNvSpPr/>
          <p:nvPr/>
        </p:nvSpPr>
        <p:spPr>
          <a:xfrm>
            <a:off x="1775524" y="1824910"/>
            <a:ext cx="4131349" cy="2183583"/>
          </a:xfrm>
          <a:prstGeom prst="roundRect">
            <a:avLst/>
          </a:prstGeom>
          <a:solidFill>
            <a:schemeClr val="bg1">
              <a:lumMod val="95000"/>
            </a:schemeClr>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dirty="0"/>
          </a:p>
        </p:txBody>
      </p:sp>
      <p:pic>
        <p:nvPicPr>
          <p:cNvPr id="15" name="Picture 14" descr="A close up of a logo&#10;&#10;Description generated with high confidence">
            <a:extLst>
              <a:ext uri="{FF2B5EF4-FFF2-40B4-BE49-F238E27FC236}">
                <a16:creationId xmlns:a16="http://schemas.microsoft.com/office/drawing/2014/main" xmlns="" id="{772DCA2D-08B9-4A55-8D40-5551A063411A}"/>
              </a:ext>
            </a:extLst>
          </p:cNvPr>
          <p:cNvPicPr>
            <a:picLocks noChangeAspect="1"/>
          </p:cNvPicPr>
          <p:nvPr/>
        </p:nvPicPr>
        <p:blipFill>
          <a:blip r:embed="rId3">
            <a:duotone>
              <a:schemeClr val="accent4">
                <a:shade val="45000"/>
                <a:satMod val="135000"/>
              </a:schemeClr>
              <a:prstClr val="white"/>
            </a:duotone>
          </a:blip>
          <a:stretch>
            <a:fillRect/>
          </a:stretch>
        </p:blipFill>
        <p:spPr>
          <a:xfrm>
            <a:off x="2411044" y="2127884"/>
            <a:ext cx="600528" cy="593276"/>
          </a:xfrm>
          <a:prstGeom prst="rect">
            <a:avLst/>
          </a:prstGeom>
        </p:spPr>
      </p:pic>
      <p:pic>
        <p:nvPicPr>
          <p:cNvPr id="19" name="Picture 18" descr="A close up of a logo&#10;&#10;Description generated with high confidence">
            <a:extLst>
              <a:ext uri="{FF2B5EF4-FFF2-40B4-BE49-F238E27FC236}">
                <a16:creationId xmlns:a16="http://schemas.microsoft.com/office/drawing/2014/main" xmlns="" id="{63BEEEE2-41CA-4C88-B2AA-BFEF621717AA}"/>
              </a:ext>
            </a:extLst>
          </p:cNvPr>
          <p:cNvPicPr>
            <a:picLocks noChangeAspect="1"/>
          </p:cNvPicPr>
          <p:nvPr/>
        </p:nvPicPr>
        <p:blipFill>
          <a:blip r:embed="rId3">
            <a:duotone>
              <a:schemeClr val="accent4">
                <a:shade val="45000"/>
                <a:satMod val="135000"/>
              </a:schemeClr>
              <a:prstClr val="white"/>
            </a:duotone>
          </a:blip>
          <a:stretch>
            <a:fillRect/>
          </a:stretch>
        </p:blipFill>
        <p:spPr>
          <a:xfrm>
            <a:off x="3014397" y="2590433"/>
            <a:ext cx="1398799" cy="1381905"/>
          </a:xfrm>
          <a:prstGeom prst="rect">
            <a:avLst/>
          </a:prstGeom>
        </p:spPr>
      </p:pic>
      <p:pic>
        <p:nvPicPr>
          <p:cNvPr id="25" name="Picture 24" descr="A close up of a logo&#10;&#10;Description generated with high confidence">
            <a:extLst>
              <a:ext uri="{FF2B5EF4-FFF2-40B4-BE49-F238E27FC236}">
                <a16:creationId xmlns:a16="http://schemas.microsoft.com/office/drawing/2014/main" xmlns="" id="{7B7D7D64-3764-43AB-8B0B-82943BDF7CDB}"/>
              </a:ext>
            </a:extLst>
          </p:cNvPr>
          <p:cNvPicPr>
            <a:picLocks noChangeAspect="1"/>
          </p:cNvPicPr>
          <p:nvPr/>
        </p:nvPicPr>
        <p:blipFill>
          <a:blip r:embed="rId3"/>
          <a:stretch>
            <a:fillRect/>
          </a:stretch>
        </p:blipFill>
        <p:spPr>
          <a:xfrm>
            <a:off x="3014397" y="2579300"/>
            <a:ext cx="1398799" cy="1381905"/>
          </a:xfrm>
          <a:prstGeom prst="rect">
            <a:avLst/>
          </a:prstGeom>
        </p:spPr>
      </p:pic>
      <p:sp>
        <p:nvSpPr>
          <p:cNvPr id="16" name="TextBox 15">
            <a:extLst>
              <a:ext uri="{FF2B5EF4-FFF2-40B4-BE49-F238E27FC236}">
                <a16:creationId xmlns:a16="http://schemas.microsoft.com/office/drawing/2014/main" xmlns="" id="{3226AD1D-CD4C-4F5F-AD15-F46B80CB763F}"/>
              </a:ext>
            </a:extLst>
          </p:cNvPr>
          <p:cNvSpPr txBox="1"/>
          <p:nvPr/>
        </p:nvSpPr>
        <p:spPr>
          <a:xfrm>
            <a:off x="1897650" y="1872251"/>
            <a:ext cx="1399742" cy="230832"/>
          </a:xfrm>
          <a:prstGeom prst="rect">
            <a:avLst/>
          </a:prstGeom>
          <a:noFill/>
        </p:spPr>
        <p:txBody>
          <a:bodyPr wrap="none" rtlCol="0">
            <a:spAutoFit/>
          </a:bodyPr>
          <a:lstStyle/>
          <a:p>
            <a:pPr>
              <a:buNone/>
            </a:pPr>
            <a:r>
              <a:rPr lang="hu-HU" sz="900" dirty="0"/>
              <a:t>Általános anyag </a:t>
            </a:r>
            <a:r>
              <a:rPr lang="en-US" sz="900" dirty="0"/>
              <a:t>(TM) 1</a:t>
            </a:r>
          </a:p>
        </p:txBody>
      </p:sp>
      <p:pic>
        <p:nvPicPr>
          <p:cNvPr id="17" name="Picture 16" descr="A close up of a logo&#10;&#10;Description generated with high confidence">
            <a:extLst>
              <a:ext uri="{FF2B5EF4-FFF2-40B4-BE49-F238E27FC236}">
                <a16:creationId xmlns:a16="http://schemas.microsoft.com/office/drawing/2014/main" xmlns="" id="{73D20E87-516E-4D96-8466-FE7BD4995CFB}"/>
              </a:ext>
            </a:extLst>
          </p:cNvPr>
          <p:cNvPicPr>
            <a:picLocks noChangeAspect="1"/>
          </p:cNvPicPr>
          <p:nvPr/>
        </p:nvPicPr>
        <p:blipFill>
          <a:blip r:embed="rId3">
            <a:duotone>
              <a:schemeClr val="accent4">
                <a:shade val="45000"/>
                <a:satMod val="135000"/>
              </a:schemeClr>
              <a:prstClr val="white"/>
            </a:duotone>
          </a:blip>
          <a:stretch>
            <a:fillRect/>
          </a:stretch>
        </p:blipFill>
        <p:spPr>
          <a:xfrm>
            <a:off x="4526060" y="2119210"/>
            <a:ext cx="1025892" cy="1013502"/>
          </a:xfrm>
          <a:prstGeom prst="rect">
            <a:avLst/>
          </a:prstGeom>
        </p:spPr>
      </p:pic>
      <p:sp>
        <p:nvSpPr>
          <p:cNvPr id="18" name="TextBox 17">
            <a:extLst>
              <a:ext uri="{FF2B5EF4-FFF2-40B4-BE49-F238E27FC236}">
                <a16:creationId xmlns:a16="http://schemas.microsoft.com/office/drawing/2014/main" xmlns="" id="{0719CED2-0744-465C-8F8A-2816C4D77D57}"/>
              </a:ext>
            </a:extLst>
          </p:cNvPr>
          <p:cNvSpPr txBox="1"/>
          <p:nvPr/>
        </p:nvSpPr>
        <p:spPr>
          <a:xfrm>
            <a:off x="4332514" y="1888378"/>
            <a:ext cx="1300540" cy="230832"/>
          </a:xfrm>
          <a:prstGeom prst="rect">
            <a:avLst/>
          </a:prstGeom>
          <a:noFill/>
        </p:spPr>
        <p:txBody>
          <a:bodyPr wrap="square" rtlCol="0">
            <a:spAutoFit/>
          </a:bodyPr>
          <a:lstStyle/>
          <a:p>
            <a:pPr>
              <a:buNone/>
            </a:pPr>
            <a:r>
              <a:rPr lang="hu-HU" sz="900" dirty="0"/>
              <a:t>Általános anyag</a:t>
            </a:r>
            <a:r>
              <a:rPr lang="en-US" sz="900" dirty="0"/>
              <a:t> (TM) 2</a:t>
            </a:r>
          </a:p>
        </p:txBody>
      </p:sp>
      <p:sp>
        <p:nvSpPr>
          <p:cNvPr id="20" name="TextBox 19">
            <a:extLst>
              <a:ext uri="{FF2B5EF4-FFF2-40B4-BE49-F238E27FC236}">
                <a16:creationId xmlns:a16="http://schemas.microsoft.com/office/drawing/2014/main" xmlns="" id="{8E919B10-D815-4A3F-AFAD-632E6266C657}"/>
              </a:ext>
            </a:extLst>
          </p:cNvPr>
          <p:cNvSpPr txBox="1"/>
          <p:nvPr/>
        </p:nvSpPr>
        <p:spPr>
          <a:xfrm>
            <a:off x="3124436" y="2356965"/>
            <a:ext cx="1825341" cy="230832"/>
          </a:xfrm>
          <a:prstGeom prst="rect">
            <a:avLst/>
          </a:prstGeom>
          <a:noFill/>
        </p:spPr>
        <p:txBody>
          <a:bodyPr wrap="square" rtlCol="0">
            <a:spAutoFit/>
          </a:bodyPr>
          <a:lstStyle/>
          <a:p>
            <a:pPr>
              <a:buNone/>
            </a:pPr>
            <a:r>
              <a:rPr lang="hu-HU" sz="900" dirty="0"/>
              <a:t>Általános anyag </a:t>
            </a:r>
            <a:r>
              <a:rPr lang="en-US" sz="900" dirty="0"/>
              <a:t>(TM) 3</a:t>
            </a:r>
          </a:p>
        </p:txBody>
      </p:sp>
      <p:sp>
        <p:nvSpPr>
          <p:cNvPr id="2" name="Oval 1">
            <a:extLst>
              <a:ext uri="{FF2B5EF4-FFF2-40B4-BE49-F238E27FC236}">
                <a16:creationId xmlns:a16="http://schemas.microsoft.com/office/drawing/2014/main" xmlns="" id="{FFD55CCD-13F9-4618-9103-834E8B45C270}"/>
              </a:ext>
            </a:extLst>
          </p:cNvPr>
          <p:cNvSpPr/>
          <p:nvPr/>
        </p:nvSpPr>
        <p:spPr>
          <a:xfrm>
            <a:off x="7176120" y="1700808"/>
            <a:ext cx="2808312" cy="2736304"/>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None/>
            </a:pPr>
            <a:endParaRPr lang="en-US" dirty="0"/>
          </a:p>
        </p:txBody>
      </p:sp>
      <p:pic>
        <p:nvPicPr>
          <p:cNvPr id="11" name="Graphic 10" descr="Checkmark">
            <a:extLst>
              <a:ext uri="{FF2B5EF4-FFF2-40B4-BE49-F238E27FC236}">
                <a16:creationId xmlns:a16="http://schemas.microsoft.com/office/drawing/2014/main" xmlns="" id="{BF097B45-47A2-4644-969E-6F48CAC9176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9527232" y="3946809"/>
            <a:ext cx="914400" cy="914400"/>
          </a:xfrm>
          <a:prstGeom prst="rect">
            <a:avLst/>
          </a:prstGeom>
        </p:spPr>
      </p:pic>
      <p:pic>
        <p:nvPicPr>
          <p:cNvPr id="23" name="Picture 22" descr="A close up of a logo&#10;&#10;Description generated with high confidence">
            <a:extLst>
              <a:ext uri="{FF2B5EF4-FFF2-40B4-BE49-F238E27FC236}">
                <a16:creationId xmlns:a16="http://schemas.microsoft.com/office/drawing/2014/main" xmlns="" id="{6BC8837E-3545-464F-A2E0-2AA65A1477EF}"/>
              </a:ext>
            </a:extLst>
          </p:cNvPr>
          <p:cNvPicPr>
            <a:picLocks noChangeAspect="1"/>
          </p:cNvPicPr>
          <p:nvPr/>
        </p:nvPicPr>
        <p:blipFill>
          <a:blip r:embed="rId3"/>
          <a:stretch>
            <a:fillRect/>
          </a:stretch>
        </p:blipFill>
        <p:spPr>
          <a:xfrm>
            <a:off x="2401870" y="2136104"/>
            <a:ext cx="600528" cy="593276"/>
          </a:xfrm>
          <a:prstGeom prst="rect">
            <a:avLst/>
          </a:prstGeom>
        </p:spPr>
      </p:pic>
      <p:pic>
        <p:nvPicPr>
          <p:cNvPr id="24" name="Picture 23" descr="A close up of a logo&#10;&#10;Description generated with high confidence">
            <a:extLst>
              <a:ext uri="{FF2B5EF4-FFF2-40B4-BE49-F238E27FC236}">
                <a16:creationId xmlns:a16="http://schemas.microsoft.com/office/drawing/2014/main" xmlns="" id="{16B9F6C6-D58D-454C-96AC-37290D67CFD2}"/>
              </a:ext>
            </a:extLst>
          </p:cNvPr>
          <p:cNvPicPr>
            <a:picLocks noChangeAspect="1"/>
          </p:cNvPicPr>
          <p:nvPr/>
        </p:nvPicPr>
        <p:blipFill>
          <a:blip r:embed="rId3"/>
          <a:stretch>
            <a:fillRect/>
          </a:stretch>
        </p:blipFill>
        <p:spPr>
          <a:xfrm>
            <a:off x="4526060" y="2127884"/>
            <a:ext cx="1025892" cy="1013502"/>
          </a:xfrm>
          <a:prstGeom prst="rect">
            <a:avLst/>
          </a:prstGeom>
        </p:spPr>
      </p:pic>
      <p:sp>
        <p:nvSpPr>
          <p:cNvPr id="26" name="TextBox 25">
            <a:extLst>
              <a:ext uri="{FF2B5EF4-FFF2-40B4-BE49-F238E27FC236}">
                <a16:creationId xmlns:a16="http://schemas.microsoft.com/office/drawing/2014/main" xmlns="" id="{66DC224D-8536-4BD5-B45F-0EF70588EC6F}"/>
              </a:ext>
            </a:extLst>
          </p:cNvPr>
          <p:cNvSpPr txBox="1"/>
          <p:nvPr/>
        </p:nvSpPr>
        <p:spPr>
          <a:xfrm>
            <a:off x="6115395" y="4883721"/>
            <a:ext cx="4546436" cy="769441"/>
          </a:xfrm>
          <a:prstGeom prst="rect">
            <a:avLst/>
          </a:prstGeom>
          <a:noFill/>
        </p:spPr>
        <p:txBody>
          <a:bodyPr wrap="none" rtlCol="0">
            <a:spAutoFit/>
          </a:bodyPr>
          <a:lstStyle/>
          <a:p>
            <a:pPr>
              <a:buNone/>
            </a:pPr>
            <a:r>
              <a:rPr lang="en-US" sz="2000" dirty="0"/>
              <a:t>In-domain </a:t>
            </a:r>
            <a:r>
              <a:rPr lang="hu-HU" sz="2000" dirty="0"/>
              <a:t>tanítóanyagot kiegészítjük</a:t>
            </a:r>
          </a:p>
          <a:p>
            <a:pPr>
              <a:buNone/>
            </a:pPr>
            <a:r>
              <a:rPr lang="hu-HU" sz="2000" dirty="0"/>
              <a:t>1-2 millió szegmenssel</a:t>
            </a:r>
            <a:endParaRPr lang="en-US" sz="2000" dirty="0"/>
          </a:p>
        </p:txBody>
      </p:sp>
      <p:sp>
        <p:nvSpPr>
          <p:cNvPr id="21" name="TextBox 8">
            <a:extLst>
              <a:ext uri="{FF2B5EF4-FFF2-40B4-BE49-F238E27FC236}">
                <a16:creationId xmlns:a16="http://schemas.microsoft.com/office/drawing/2014/main" xmlns="" id="{3C24FF9E-FC9E-4012-B7D4-26DE4AB16ADF}"/>
              </a:ext>
            </a:extLst>
          </p:cNvPr>
          <p:cNvSpPr txBox="1"/>
          <p:nvPr/>
        </p:nvSpPr>
        <p:spPr>
          <a:xfrm>
            <a:off x="2852944" y="5017814"/>
            <a:ext cx="7598555" cy="904863"/>
          </a:xfrm>
          <a:prstGeom prst="rect">
            <a:avLst/>
          </a:prstGeom>
          <a:noFill/>
        </p:spPr>
        <p:txBody>
          <a:bodyPr wrap="none" rtlCol="0">
            <a:spAutoFit/>
          </a:bodyPr>
          <a:lstStyle/>
          <a:p>
            <a:pPr>
              <a:buNone/>
            </a:pPr>
            <a:r>
              <a:rPr lang="hu-HU" sz="2400" dirty="0"/>
              <a:t>Az </a:t>
            </a:r>
            <a:r>
              <a:rPr lang="hu-HU" sz="2400" dirty="0" err="1"/>
              <a:t>In-domain</a:t>
            </a:r>
            <a:r>
              <a:rPr lang="hu-HU" sz="2400" dirty="0"/>
              <a:t> anyaggal folytatjuk a rendszer tanítását</a:t>
            </a:r>
          </a:p>
          <a:p>
            <a:pPr>
              <a:buNone/>
            </a:pPr>
            <a:r>
              <a:rPr lang="hu-HU" sz="2400" dirty="0"/>
              <a:t>Ezt a hangoló lépést hívjuk </a:t>
            </a:r>
            <a:r>
              <a:rPr lang="hu-HU" sz="2400" dirty="0" err="1"/>
              <a:t>tuningnak</a:t>
            </a:r>
            <a:endParaRPr lang="en-US" sz="2400" dirty="0"/>
          </a:p>
        </p:txBody>
      </p:sp>
    </p:spTree>
    <p:extLst>
      <p:ext uri="{BB962C8B-B14F-4D97-AF65-F5344CB8AC3E}">
        <p14:creationId xmlns:p14="http://schemas.microsoft.com/office/powerpoint/2010/main" val="3156460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nodeType="withEffect">
                                  <p:stCondLst>
                                    <p:cond delay="0"/>
                                  </p:stCondLst>
                                  <p:childTnLst>
                                    <p:set>
                                      <p:cBhvr>
                                        <p:cTn id="6" dur="1" fill="hold">
                                          <p:stCondLst>
                                            <p:cond delay="9"/>
                                          </p:stCondLst>
                                        </p:cTn>
                                        <p:tgtEl>
                                          <p:spTgt spid="2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42" presetClass="path" presetSubtype="0" accel="50000" decel="50000" fill="hold" nodeType="clickEffect">
                                  <p:stCondLst>
                                    <p:cond delay="0"/>
                                  </p:stCondLst>
                                  <p:childTnLst>
                                    <p:animMotion origin="layout" path="M 3.05556E-6 -2.22222E-6 L 3.05556E-6 -0.255 " pathEditMode="relative" rAng="0" ptsTypes="AA">
                                      <p:cBhvr>
                                        <p:cTn id="10" dur="500" fill="hold"/>
                                        <p:tgtEl>
                                          <p:spTgt spid="7"/>
                                        </p:tgtEl>
                                        <p:attrNameLst>
                                          <p:attrName>ppt_x</p:attrName>
                                          <p:attrName>ppt_y</p:attrName>
                                        </p:attrNameLst>
                                      </p:cBhvr>
                                      <p:rCtr x="0" y="-12750"/>
                                    </p:animMotion>
                                  </p:childTnLst>
                                </p:cTn>
                              </p:par>
                            </p:childTnLst>
                          </p:cTn>
                        </p:par>
                        <p:par>
                          <p:cTn id="11" fill="hold">
                            <p:stCondLst>
                              <p:cond delay="500"/>
                            </p:stCondLst>
                            <p:childTnLst>
                              <p:par>
                                <p:cTn id="12" presetID="6" presetClass="emph" presetSubtype="0" fill="hold" nodeType="afterEffect">
                                  <p:stCondLst>
                                    <p:cond delay="0"/>
                                  </p:stCondLst>
                                  <p:childTnLst>
                                    <p:animScale>
                                      <p:cBhvr>
                                        <p:cTn id="13" dur="500" fill="hold"/>
                                        <p:tgtEl>
                                          <p:spTgt spid="15"/>
                                        </p:tgtEl>
                                      </p:cBhvr>
                                      <p:by x="50000" y="50000"/>
                                    </p:animScale>
                                  </p:childTnLst>
                                </p:cTn>
                              </p:par>
                            </p:childTnLst>
                          </p:cTn>
                        </p:par>
                        <p:par>
                          <p:cTn id="14" fill="hold">
                            <p:stCondLst>
                              <p:cond delay="1000"/>
                            </p:stCondLst>
                            <p:childTnLst>
                              <p:par>
                                <p:cTn id="15" presetID="42" presetClass="path" presetSubtype="0" accel="50000" decel="50000" fill="hold" nodeType="afterEffect">
                                  <p:stCondLst>
                                    <p:cond delay="0"/>
                                  </p:stCondLst>
                                  <p:childTnLst>
                                    <p:animMotion origin="layout" path="M 4.16667E-6 -2.22222E-6 L 0.48385 -0.03518 " pathEditMode="relative" rAng="0" ptsTypes="AA">
                                      <p:cBhvr>
                                        <p:cTn id="16" dur="500" fill="hold"/>
                                        <p:tgtEl>
                                          <p:spTgt spid="15"/>
                                        </p:tgtEl>
                                        <p:attrNameLst>
                                          <p:attrName>ppt_x</p:attrName>
                                          <p:attrName>ppt_y</p:attrName>
                                        </p:attrNameLst>
                                      </p:cBhvr>
                                      <p:rCtr x="24193" y="-1759"/>
                                    </p:animMotion>
                                  </p:childTnLst>
                                </p:cTn>
                              </p:par>
                            </p:childTnLst>
                          </p:cTn>
                        </p:par>
                        <p:par>
                          <p:cTn id="17" fill="hold">
                            <p:stCondLst>
                              <p:cond delay="1500"/>
                            </p:stCondLst>
                            <p:childTnLst>
                              <p:par>
                                <p:cTn id="18" presetID="6" presetClass="emph" presetSubtype="0" fill="hold" nodeType="afterEffect">
                                  <p:stCondLst>
                                    <p:cond delay="0"/>
                                  </p:stCondLst>
                                  <p:childTnLst>
                                    <p:animScale>
                                      <p:cBhvr>
                                        <p:cTn id="19" dur="500" fill="hold"/>
                                        <p:tgtEl>
                                          <p:spTgt spid="17"/>
                                        </p:tgtEl>
                                      </p:cBhvr>
                                      <p:by x="50000" y="50000"/>
                                    </p:animScale>
                                  </p:childTnLst>
                                </p:cTn>
                              </p:par>
                            </p:childTnLst>
                          </p:cTn>
                        </p:par>
                        <p:par>
                          <p:cTn id="20" fill="hold">
                            <p:stCondLst>
                              <p:cond delay="2000"/>
                            </p:stCondLst>
                            <p:childTnLst>
                              <p:par>
                                <p:cTn id="21" presetID="42" presetClass="path" presetSubtype="0" accel="50000" decel="50000" fill="hold" nodeType="afterEffect">
                                  <p:stCondLst>
                                    <p:cond delay="0"/>
                                  </p:stCondLst>
                                  <p:childTnLst>
                                    <p:animMotion origin="layout" path="M -1.25E-6 -3.7037E-7 L 0.35547 0.0287 " pathEditMode="relative" rAng="0" ptsTypes="AA">
                                      <p:cBhvr>
                                        <p:cTn id="22" dur="500" fill="hold"/>
                                        <p:tgtEl>
                                          <p:spTgt spid="17"/>
                                        </p:tgtEl>
                                        <p:attrNameLst>
                                          <p:attrName>ppt_x</p:attrName>
                                          <p:attrName>ppt_y</p:attrName>
                                        </p:attrNameLst>
                                      </p:cBhvr>
                                      <p:rCtr x="17773" y="1435"/>
                                    </p:animMotion>
                                  </p:childTnLst>
                                </p:cTn>
                              </p:par>
                            </p:childTnLst>
                          </p:cTn>
                        </p:par>
                        <p:par>
                          <p:cTn id="23" fill="hold">
                            <p:stCondLst>
                              <p:cond delay="2500"/>
                            </p:stCondLst>
                            <p:childTnLst>
                              <p:par>
                                <p:cTn id="24" presetID="6" presetClass="emph" presetSubtype="0" fill="hold" nodeType="afterEffect">
                                  <p:stCondLst>
                                    <p:cond delay="0"/>
                                  </p:stCondLst>
                                  <p:childTnLst>
                                    <p:animScale>
                                      <p:cBhvr>
                                        <p:cTn id="25" dur="500" fill="hold"/>
                                        <p:tgtEl>
                                          <p:spTgt spid="19"/>
                                        </p:tgtEl>
                                      </p:cBhvr>
                                      <p:by x="50000" y="50000"/>
                                    </p:animScale>
                                  </p:childTnLst>
                                </p:cTn>
                              </p:par>
                            </p:childTnLst>
                          </p:cTn>
                        </p:par>
                        <p:par>
                          <p:cTn id="26" fill="hold">
                            <p:stCondLst>
                              <p:cond delay="3000"/>
                            </p:stCondLst>
                            <p:childTnLst>
                              <p:par>
                                <p:cTn id="27" presetID="42" presetClass="path" presetSubtype="0" accel="50000" decel="50000" fill="hold" nodeType="afterEffect">
                                  <p:stCondLst>
                                    <p:cond delay="0"/>
                                  </p:stCondLst>
                                  <p:childTnLst>
                                    <p:animMotion origin="layout" path="M 2.70833E-6 -2.22222E-6 L 0.34987 -0.00393 " pathEditMode="relative" rAng="0" ptsTypes="AA">
                                      <p:cBhvr>
                                        <p:cTn id="28" dur="500" fill="hold"/>
                                        <p:tgtEl>
                                          <p:spTgt spid="19"/>
                                        </p:tgtEl>
                                        <p:attrNameLst>
                                          <p:attrName>ppt_x</p:attrName>
                                          <p:attrName>ppt_y</p:attrName>
                                        </p:attrNameLst>
                                      </p:cBhvr>
                                      <p:rCtr x="17487" y="-208"/>
                                    </p:animMotion>
                                  </p:childTnLst>
                                </p:cTn>
                              </p:par>
                            </p:childTnLst>
                          </p:cTn>
                        </p:par>
                        <p:par>
                          <p:cTn id="29" fill="hold">
                            <p:stCondLst>
                              <p:cond delay="3500"/>
                            </p:stCondLst>
                            <p:childTnLst>
                              <p:par>
                                <p:cTn id="30" presetID="1" presetClass="entr" presetSubtype="0" fill="hold" grpId="0" nodeType="afterEffect">
                                  <p:stCondLst>
                                    <p:cond delay="500"/>
                                  </p:stCondLst>
                                  <p:childTnLst>
                                    <p:set>
                                      <p:cBhvr>
                                        <p:cTn id="31" dur="1" fill="hold">
                                          <p:stCondLst>
                                            <p:cond delay="249"/>
                                          </p:stCondLst>
                                        </p:cTn>
                                        <p:tgtEl>
                                          <p:spTgt spid="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1"/>
                                        </p:tgtEl>
                                        <p:attrNameLst>
                                          <p:attrName>style.visibility</p:attrName>
                                        </p:attrNameLst>
                                      </p:cBhvr>
                                      <p:to>
                                        <p:strVal val="visible"/>
                                      </p:to>
                                    </p:set>
                                  </p:childTnLst>
                                </p:cTn>
                              </p:par>
                            </p:childTnLst>
                          </p:cTn>
                        </p:par>
                        <p:par>
                          <p:cTn id="36" fill="hold">
                            <p:stCondLst>
                              <p:cond delay="0"/>
                            </p:stCondLst>
                            <p:childTnLst>
                              <p:par>
                                <p:cTn id="37" presetID="1" presetClass="exit" presetSubtype="0" fill="hold" grpId="0" nodeType="afterEffect">
                                  <p:stCondLst>
                                    <p:cond delay="250"/>
                                  </p:stCondLst>
                                  <p:childTnLst>
                                    <p:set>
                                      <p:cBhvr>
                                        <p:cTn id="38" dur="1" fill="hold">
                                          <p:stCondLst>
                                            <p:cond delay="0"/>
                                          </p:stCondLst>
                                        </p:cTn>
                                        <p:tgtEl>
                                          <p:spTgt spid="9"/>
                                        </p:tgtEl>
                                        <p:attrNameLst>
                                          <p:attrName>style.visibility</p:attrName>
                                        </p:attrNameLst>
                                      </p:cBhvr>
                                      <p:to>
                                        <p:strVal val="hidden"/>
                                      </p:to>
                                    </p:set>
                                  </p:childTnLst>
                                </p:cTn>
                              </p:par>
                            </p:childTnLst>
                          </p:cTn>
                        </p:par>
                        <p:par>
                          <p:cTn id="39" fill="hold">
                            <p:stCondLst>
                              <p:cond delay="250"/>
                            </p:stCondLst>
                            <p:childTnLst>
                              <p:par>
                                <p:cTn id="40" presetID="1" presetClass="entr" presetSubtype="0" fill="hold" grpId="0" nodeType="afterEffect">
                                  <p:stCondLst>
                                    <p:cond delay="250"/>
                                  </p:stCondLst>
                                  <p:childTnLst>
                                    <p:set>
                                      <p:cBhvr>
                                        <p:cTn id="41" dur="1" fill="hold">
                                          <p:stCondLst>
                                            <p:cond delay="0"/>
                                          </p:stCondLst>
                                        </p:cTn>
                                        <p:tgtEl>
                                          <p:spTgt spid="26"/>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decel="50000" fill="hold" nodeType="clickEffect">
                                  <p:stCondLst>
                                    <p:cond delay="0"/>
                                  </p:stCondLst>
                                  <p:childTnLst>
                                    <p:animMotion origin="layout" path="M -4.72222E-6 -1.11111E-6 L -0.30902 0.20722 " pathEditMode="relative" rAng="0" ptsTypes="AA">
                                      <p:cBhvr>
                                        <p:cTn id="45" dur="500" fill="hold"/>
                                        <p:tgtEl>
                                          <p:spTgt spid="22"/>
                                        </p:tgtEl>
                                        <p:attrNameLst>
                                          <p:attrName>ppt_x</p:attrName>
                                          <p:attrName>ppt_y</p:attrName>
                                        </p:attrNameLst>
                                      </p:cBhvr>
                                      <p:rCtr x="-15451" y="10361"/>
                                    </p:animMotion>
                                  </p:childTnLst>
                                </p:cTn>
                              </p:par>
                              <p:par>
                                <p:cTn id="46" presetID="1" presetClass="entr" presetSubtype="0"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1"/>
                                        </p:tgtEl>
                                        <p:attrNameLst>
                                          <p:attrName>style.visibility</p:attrName>
                                        </p:attrNameLst>
                                      </p:cBhvr>
                                      <p:to>
                                        <p:strVal val="visible"/>
                                      </p:to>
                                    </p:set>
                                  </p:childTnLst>
                                </p:cTn>
                              </p:par>
                              <p:par>
                                <p:cTn id="51" presetID="10" presetClass="exit" presetSubtype="0" fill="hold" grpId="1" nodeType="withEffect">
                                  <p:stCondLst>
                                    <p:cond delay="0"/>
                                  </p:stCondLst>
                                  <p:childTnLst>
                                    <p:animEffect transition="out" filter="fade">
                                      <p:cBhvr>
                                        <p:cTn id="52" dur="250"/>
                                        <p:tgtEl>
                                          <p:spTgt spid="26"/>
                                        </p:tgtEl>
                                      </p:cBhvr>
                                    </p:animEffect>
                                    <p:set>
                                      <p:cBhvr>
                                        <p:cTn id="53" dur="1" fill="hold">
                                          <p:stCondLst>
                                            <p:cond delay="24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2" grpId="0" animBg="1"/>
      <p:bldP spid="26" grpId="0"/>
      <p:bldP spid="26" grpId="1"/>
      <p:bldP spid="21"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ím 1">
            <a:extLst>
              <a:ext uri="{FF2B5EF4-FFF2-40B4-BE49-F238E27FC236}">
                <a16:creationId xmlns:a16="http://schemas.microsoft.com/office/drawing/2014/main" xmlns="" id="{D751E1BF-31F1-452A-9168-53D78404D307}"/>
              </a:ext>
            </a:extLst>
          </p:cNvPr>
          <p:cNvSpPr>
            <a:spLocks noGrp="1"/>
          </p:cNvSpPr>
          <p:nvPr>
            <p:ph type="title"/>
          </p:nvPr>
        </p:nvSpPr>
        <p:spPr/>
        <p:txBody>
          <a:bodyPr/>
          <a:lstStyle/>
          <a:p>
            <a:r>
              <a:rPr lang="hu-HU" dirty="0"/>
              <a:t>Formázás fordítása (</a:t>
            </a:r>
            <a:r>
              <a:rPr lang="hu-HU" dirty="0" err="1"/>
              <a:t>docx</a:t>
            </a:r>
            <a:r>
              <a:rPr lang="hu-HU" dirty="0"/>
              <a:t> fordítás)</a:t>
            </a:r>
          </a:p>
        </p:txBody>
      </p:sp>
      <p:sp>
        <p:nvSpPr>
          <p:cNvPr id="4" name="Dia számának helye 3">
            <a:extLst>
              <a:ext uri="{FF2B5EF4-FFF2-40B4-BE49-F238E27FC236}">
                <a16:creationId xmlns:a16="http://schemas.microsoft.com/office/drawing/2014/main" xmlns="" id="{5BAA8FC9-55B0-479D-BF2C-8D2787F1BABF}"/>
              </a:ext>
            </a:extLst>
          </p:cNvPr>
          <p:cNvSpPr>
            <a:spLocks noGrp="1"/>
          </p:cNvSpPr>
          <p:nvPr>
            <p:ph type="sldNum" sz="quarter" idx="12"/>
          </p:nvPr>
        </p:nvSpPr>
        <p:spPr/>
        <p:txBody>
          <a:bodyPr/>
          <a:lstStyle/>
          <a:p>
            <a:pPr algn="l">
              <a:spcBef>
                <a:spcPct val="0"/>
              </a:spcBef>
              <a:spcAft>
                <a:spcPct val="0"/>
              </a:spcAft>
            </a:pPr>
            <a:fld id="{00000000-1234-1234-1234-123412341234}" type="slidenum">
              <a:rPr lang="en-US" smtClean="0"/>
              <a:pPr algn="l">
                <a:spcBef>
                  <a:spcPct val="0"/>
                </a:spcBef>
                <a:spcAft>
                  <a:spcPct val="0"/>
                </a:spcAft>
              </a:pPr>
              <a:t>78</a:t>
            </a:fld>
            <a:endParaRPr lang="en-US"/>
          </a:p>
        </p:txBody>
      </p:sp>
      <p:pic>
        <p:nvPicPr>
          <p:cNvPr id="7" name="Tartalom helye 6">
            <a:extLst>
              <a:ext uri="{FF2B5EF4-FFF2-40B4-BE49-F238E27FC236}">
                <a16:creationId xmlns:a16="http://schemas.microsoft.com/office/drawing/2014/main" xmlns="" id="{0D8C4496-BB32-4338-8930-4F9ED27AD15A}"/>
              </a:ext>
            </a:extLst>
          </p:cNvPr>
          <p:cNvPicPr>
            <a:picLocks noGrp="1" noChangeAspect="1"/>
          </p:cNvPicPr>
          <p:nvPr>
            <p:ph idx="4294967295"/>
          </p:nvPr>
        </p:nvPicPr>
        <p:blipFill>
          <a:blip r:embed="rId2"/>
          <a:stretch>
            <a:fillRect/>
          </a:stretch>
        </p:blipFill>
        <p:spPr>
          <a:xfrm>
            <a:off x="3425952" y="1825625"/>
            <a:ext cx="8426450" cy="4895850"/>
          </a:xfrm>
          <a:prstGeom prst="rect">
            <a:avLst/>
          </a:prstGeom>
        </p:spPr>
      </p:pic>
      <p:sp>
        <p:nvSpPr>
          <p:cNvPr id="6" name="Nyíl: jobbra mutató 5">
            <a:extLst>
              <a:ext uri="{FF2B5EF4-FFF2-40B4-BE49-F238E27FC236}">
                <a16:creationId xmlns:a16="http://schemas.microsoft.com/office/drawing/2014/main" xmlns="" id="{C1669BE8-9980-4964-9CE8-7CAE50D6355A}"/>
              </a:ext>
            </a:extLst>
          </p:cNvPr>
          <p:cNvSpPr/>
          <p:nvPr/>
        </p:nvSpPr>
        <p:spPr>
          <a:xfrm>
            <a:off x="7148110" y="3744383"/>
            <a:ext cx="982133" cy="105833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sz="2400"/>
          </a:p>
        </p:txBody>
      </p:sp>
    </p:spTree>
    <p:extLst>
      <p:ext uri="{BB962C8B-B14F-4D97-AF65-F5344CB8AC3E}">
        <p14:creationId xmlns:p14="http://schemas.microsoft.com/office/powerpoint/2010/main" val="8193288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a számának helye 6"/>
          <p:cNvSpPr>
            <a:spLocks noGrp="1"/>
          </p:cNvSpPr>
          <p:nvPr>
            <p:ph type="sldNum" sz="quarter" idx="12"/>
          </p:nvPr>
        </p:nvSpPr>
        <p:spPr/>
        <p:txBody>
          <a:bodyPr/>
          <a:lstStyle/>
          <a:p>
            <a:fld id="{1A1129E3-C55D-47F6-9570-EF1B473CE3F9}" type="slidenum">
              <a:rPr lang="hu-HU" smtClean="0"/>
              <a:pPr/>
              <a:t>79</a:t>
            </a:fld>
            <a:endParaRPr lang="hu-HU"/>
          </a:p>
        </p:txBody>
      </p:sp>
      <p:pic>
        <p:nvPicPr>
          <p:cNvPr id="4" name="Tartalom helye 3"/>
          <p:cNvPicPr>
            <a:picLocks noGrp="1" noChangeAspect="1"/>
          </p:cNvPicPr>
          <p:nvPr>
            <p:ph idx="4294967295"/>
          </p:nvPr>
        </p:nvPicPr>
        <p:blipFill rotWithShape="1">
          <a:blip r:embed="rId2"/>
          <a:srcRect l="-1" t="29210" r="-949" b="-1"/>
          <a:stretch/>
        </p:blipFill>
        <p:spPr>
          <a:xfrm>
            <a:off x="956339" y="503560"/>
            <a:ext cx="10279322" cy="5440040"/>
          </a:xfrm>
          <a:prstGeom prst="rect">
            <a:avLst/>
          </a:prstGeom>
        </p:spPr>
      </p:pic>
      <p:sp>
        <p:nvSpPr>
          <p:cNvPr id="3" name="Téglalap 2"/>
          <p:cNvSpPr/>
          <p:nvPr/>
        </p:nvSpPr>
        <p:spPr>
          <a:xfrm>
            <a:off x="2100943" y="850494"/>
            <a:ext cx="405284" cy="4592363"/>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5" name="Lefelé nyíl 4"/>
          <p:cNvSpPr/>
          <p:nvPr/>
        </p:nvSpPr>
        <p:spPr>
          <a:xfrm>
            <a:off x="2061308" y="259878"/>
            <a:ext cx="484554" cy="487363"/>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1582947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ppt_w</p:attrName>
                                        </p:attrNameLst>
                                      </p:cBhvr>
                                      <p:tavLst>
                                        <p:tav tm="0" fmla="#ppt_w*sin(2.5*pi*$)">
                                          <p:val>
                                            <p:fltVal val="0"/>
                                          </p:val>
                                        </p:tav>
                                        <p:tav tm="100000">
                                          <p:val>
                                            <p:fltVal val="1"/>
                                          </p:val>
                                        </p:tav>
                                      </p:tavLst>
                                    </p:anim>
                                    <p:anim calcmode="lin" valueType="num">
                                      <p:cBhvr>
                                        <p:cTn id="9" dur="1000" fill="hold"/>
                                        <p:tgtEl>
                                          <p:spTgt spid="5"/>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ppt_w</p:attrName>
                                        </p:attrNameLst>
                                      </p:cBhvr>
                                      <p:tavLst>
                                        <p:tav tm="0" fmla="#ppt_w*sin(2.5*pi*$)">
                                          <p:val>
                                            <p:fltVal val="0"/>
                                          </p:val>
                                        </p:tav>
                                        <p:tav tm="100000">
                                          <p:val>
                                            <p:fltVal val="1"/>
                                          </p:val>
                                        </p:tav>
                                      </p:tavLst>
                                    </p:anim>
                                    <p:anim calcmode="lin" valueType="num">
                                      <p:cBhvr>
                                        <p:cTn id="14" dur="1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p:cNvSpPr>
            <a:spLocks noGrp="1"/>
          </p:cNvSpPr>
          <p:nvPr>
            <p:ph idx="1"/>
          </p:nvPr>
        </p:nvSpPr>
        <p:spPr>
          <a:xfrm>
            <a:off x="7566991" y="1891430"/>
            <a:ext cx="2150828" cy="4698325"/>
          </a:xfrm>
        </p:spPr>
        <p:txBody>
          <a:bodyPr/>
          <a:lstStyle/>
          <a:p>
            <a:pPr marL="0" indent="0">
              <a:buNone/>
            </a:pPr>
            <a:endParaRPr lang="hu-HU" dirty="0"/>
          </a:p>
          <a:p>
            <a:pPr marL="0" indent="0">
              <a:buNone/>
            </a:pPr>
            <a:r>
              <a:rPr lang="hu-HU" dirty="0"/>
              <a:t>Hieroglif</a:t>
            </a:r>
          </a:p>
          <a:p>
            <a:pPr marL="0" indent="0">
              <a:buNone/>
            </a:pPr>
            <a:endParaRPr lang="hu-HU" sz="2800" dirty="0"/>
          </a:p>
          <a:p>
            <a:pPr marL="0" indent="0">
              <a:buNone/>
            </a:pPr>
            <a:endParaRPr lang="hu-HU" sz="2800" dirty="0"/>
          </a:p>
          <a:p>
            <a:pPr marL="0" indent="0">
              <a:buNone/>
            </a:pPr>
            <a:r>
              <a:rPr lang="hu-HU" dirty="0"/>
              <a:t>Démotikus</a:t>
            </a:r>
          </a:p>
          <a:p>
            <a:pPr marL="0" indent="0">
              <a:buNone/>
            </a:pPr>
            <a:endParaRPr lang="hu-HU" sz="2400" dirty="0"/>
          </a:p>
          <a:p>
            <a:pPr marL="0" indent="0">
              <a:buNone/>
            </a:pPr>
            <a:endParaRPr lang="hu-HU" sz="2400" dirty="0"/>
          </a:p>
          <a:p>
            <a:pPr marL="0" indent="0">
              <a:buNone/>
            </a:pPr>
            <a:r>
              <a:rPr lang="hu-HU" dirty="0"/>
              <a:t>Görög</a:t>
            </a:r>
          </a:p>
        </p:txBody>
      </p:sp>
      <p:sp>
        <p:nvSpPr>
          <p:cNvPr id="3" name="Dia számának helye 2"/>
          <p:cNvSpPr>
            <a:spLocks noGrp="1"/>
          </p:cNvSpPr>
          <p:nvPr>
            <p:ph type="sldNum" sz="quarter" idx="12"/>
          </p:nvPr>
        </p:nvSpPr>
        <p:spPr/>
        <p:txBody>
          <a:bodyPr/>
          <a:lstStyle/>
          <a:p>
            <a:fld id="{1A1129E3-C55D-47F6-9570-EF1B473CE3F9}" type="slidenum">
              <a:rPr lang="hu-HU" smtClean="0"/>
              <a:pPr/>
              <a:t>8</a:t>
            </a:fld>
            <a:endParaRPr lang="hu-HU"/>
          </a:p>
        </p:txBody>
      </p:sp>
      <p:sp>
        <p:nvSpPr>
          <p:cNvPr id="2" name="Cím 1"/>
          <p:cNvSpPr>
            <a:spLocks noGrp="1"/>
          </p:cNvSpPr>
          <p:nvPr>
            <p:ph type="title"/>
          </p:nvPr>
        </p:nvSpPr>
        <p:spPr/>
        <p:txBody>
          <a:bodyPr/>
          <a:lstStyle/>
          <a:p>
            <a:pPr>
              <a:defRPr/>
            </a:pPr>
            <a:r>
              <a:rPr lang="hu-HU" dirty="0"/>
              <a:t>Statisztikai Gépi Fordítás (SMT)</a:t>
            </a:r>
          </a:p>
        </p:txBody>
      </p:sp>
      <p:pic>
        <p:nvPicPr>
          <p:cNvPr id="1026" name="Picture 2" descr="http://www.redseapages.com/images/647rosettastone.jpg"/>
          <p:cNvPicPr>
            <a:picLocks noChangeAspect="1" noChangeArrowheads="1"/>
          </p:cNvPicPr>
          <p:nvPr/>
        </p:nvPicPr>
        <p:blipFill rotWithShape="1">
          <a:blip r:embed="rId3">
            <a:extLst>
              <a:ext uri="{28A0092B-C50C-407E-A947-70E740481C1C}">
                <a14:useLocalDpi xmlns:a14="http://schemas.microsoft.com/office/drawing/2010/main" val="0"/>
              </a:ext>
            </a:extLst>
          </a:blip>
          <a:srcRect l="4524" t="5506" r="5032" b="5413"/>
          <a:stretch/>
        </p:blipFill>
        <p:spPr bwMode="auto">
          <a:xfrm>
            <a:off x="2590800" y="1970537"/>
            <a:ext cx="4584821" cy="4105963"/>
          </a:xfrm>
          <a:prstGeom prst="rect">
            <a:avLst/>
          </a:prstGeom>
          <a:noFill/>
          <a:extLst>
            <a:ext uri="{909E8E84-426E-40DD-AFC4-6F175D3DCCD1}">
              <a14:hiddenFill xmlns:a14="http://schemas.microsoft.com/office/drawing/2010/main">
                <a:solidFill>
                  <a:srgbClr val="FFFFFF"/>
                </a:solidFill>
              </a14:hiddenFill>
            </a:ext>
          </a:extLst>
        </p:spPr>
      </p:pic>
      <p:sp>
        <p:nvSpPr>
          <p:cNvPr id="6" name="Cím 1"/>
          <p:cNvSpPr txBox="1">
            <a:spLocks/>
          </p:cNvSpPr>
          <p:nvPr/>
        </p:nvSpPr>
        <p:spPr>
          <a:xfrm>
            <a:off x="56321" y="2033244"/>
            <a:ext cx="1563757" cy="816389"/>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hu-HU" dirty="0"/>
              <a:t>1822</a:t>
            </a:r>
          </a:p>
        </p:txBody>
      </p:sp>
    </p:spTree>
  </p:cSld>
  <p:clrMapOvr>
    <a:masterClrMapping/>
  </p:clrMapOvr>
  <p:transition spd="slow">
    <p:push/>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ím 11">
            <a:extLst>
              <a:ext uri="{FF2B5EF4-FFF2-40B4-BE49-F238E27FC236}">
                <a16:creationId xmlns:a16="http://schemas.microsoft.com/office/drawing/2014/main" xmlns="" id="{25971394-123A-4FA5-B01A-9BB2A8E2FD02}"/>
              </a:ext>
            </a:extLst>
          </p:cNvPr>
          <p:cNvSpPr>
            <a:spLocks noGrp="1"/>
          </p:cNvSpPr>
          <p:nvPr>
            <p:ph type="title"/>
          </p:nvPr>
        </p:nvSpPr>
        <p:spPr/>
        <p:txBody>
          <a:bodyPr/>
          <a:lstStyle/>
          <a:p>
            <a:r>
              <a:rPr lang="hu-HU" dirty="0"/>
              <a:t>Nikon </a:t>
            </a:r>
            <a:r>
              <a:rPr lang="hu-HU" dirty="0" err="1"/>
              <a:t>angol</a:t>
            </a:r>
            <a:r>
              <a:rPr lang="hu-HU" dirty="0" err="1">
                <a:latin typeface="Calibri" panose="020F0502020204030204" pitchFamily="34" charset="0"/>
                <a:cs typeface="Calibri" panose="020F0502020204030204" pitchFamily="34" charset="0"/>
              </a:rPr>
              <a:t>→</a:t>
            </a:r>
            <a:r>
              <a:rPr lang="hu-HU" dirty="0" err="1"/>
              <a:t>japán</a:t>
            </a:r>
            <a:endParaRPr lang="hu-HU" dirty="0"/>
          </a:p>
        </p:txBody>
      </p:sp>
      <p:pic>
        <p:nvPicPr>
          <p:cNvPr id="5" name="Tartalom helye 4"/>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2323064" y="1795949"/>
            <a:ext cx="8562980" cy="4588066"/>
          </a:xfrm>
        </p:spPr>
      </p:pic>
      <p:sp>
        <p:nvSpPr>
          <p:cNvPr id="4" name="Dia számának helye 3"/>
          <p:cNvSpPr>
            <a:spLocks noGrp="1"/>
          </p:cNvSpPr>
          <p:nvPr>
            <p:ph type="sldNum" sz="quarter" idx="12"/>
          </p:nvPr>
        </p:nvSpPr>
        <p:spPr>
          <a:xfrm>
            <a:off x="8730346" y="6247490"/>
            <a:ext cx="2743200" cy="365125"/>
          </a:xfrm>
        </p:spPr>
        <p:txBody>
          <a:bodyPr/>
          <a:lstStyle/>
          <a:p>
            <a:fld id="{1A1129E3-C55D-47F6-9570-EF1B473CE3F9}" type="slidenum">
              <a:rPr lang="hu-HU" smtClean="0"/>
              <a:pPr/>
              <a:t>80</a:t>
            </a:fld>
            <a:endParaRPr lang="hu-HU" dirty="0"/>
          </a:p>
        </p:txBody>
      </p:sp>
      <p:sp>
        <p:nvSpPr>
          <p:cNvPr id="8" name="Téglalap 7"/>
          <p:cNvSpPr/>
          <p:nvPr/>
        </p:nvSpPr>
        <p:spPr>
          <a:xfrm>
            <a:off x="2861206" y="2440446"/>
            <a:ext cx="374904" cy="374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
        <p:nvSpPr>
          <p:cNvPr id="9" name="Téglalap 8"/>
          <p:cNvSpPr/>
          <p:nvPr/>
        </p:nvSpPr>
        <p:spPr>
          <a:xfrm>
            <a:off x="2861206" y="2900091"/>
            <a:ext cx="374904" cy="374904"/>
          </a:xfrm>
          <a:prstGeom prst="rect">
            <a:avLst/>
          </a:prstGeom>
          <a:solidFill>
            <a:srgbClr val="8FCD4E"/>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hu-HU"/>
          </a:p>
        </p:txBody>
      </p:sp>
      <p:sp>
        <p:nvSpPr>
          <p:cNvPr id="10" name="Téglalap 9"/>
          <p:cNvSpPr/>
          <p:nvPr/>
        </p:nvSpPr>
        <p:spPr>
          <a:xfrm>
            <a:off x="2854922" y="3359736"/>
            <a:ext cx="387477" cy="374904"/>
          </a:xfrm>
          <a:prstGeom prst="rect">
            <a:avLst/>
          </a:prstGeom>
          <a:solidFill>
            <a:srgbClr val="FFC000"/>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spTree>
    <p:extLst>
      <p:ext uri="{BB962C8B-B14F-4D97-AF65-F5344CB8AC3E}">
        <p14:creationId xmlns:p14="http://schemas.microsoft.com/office/powerpoint/2010/main" val="245486464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ím 8">
            <a:extLst>
              <a:ext uri="{FF2B5EF4-FFF2-40B4-BE49-F238E27FC236}">
                <a16:creationId xmlns:a16="http://schemas.microsoft.com/office/drawing/2014/main" xmlns="" id="{704EB402-0C3D-4A01-AC3E-01E17877D20A}"/>
              </a:ext>
            </a:extLst>
          </p:cNvPr>
          <p:cNvSpPr>
            <a:spLocks noGrp="1"/>
          </p:cNvSpPr>
          <p:nvPr>
            <p:ph type="title"/>
          </p:nvPr>
        </p:nvSpPr>
        <p:spPr/>
        <p:txBody>
          <a:bodyPr/>
          <a:lstStyle/>
          <a:p>
            <a:r>
              <a:rPr lang="hu-HU" b="1" dirty="0"/>
              <a:t>2021 Custom.mt benchmark</a:t>
            </a:r>
            <a:endParaRPr lang="hu-HU" dirty="0"/>
          </a:p>
        </p:txBody>
      </p:sp>
      <p:sp>
        <p:nvSpPr>
          <p:cNvPr id="19" name="Tartalom helye 18">
            <a:extLst>
              <a:ext uri="{FF2B5EF4-FFF2-40B4-BE49-F238E27FC236}">
                <a16:creationId xmlns:a16="http://schemas.microsoft.com/office/drawing/2014/main" xmlns="" id="{5A6A7D0C-0453-47A0-8C7F-15B8E7D8E82B}"/>
              </a:ext>
            </a:extLst>
          </p:cNvPr>
          <p:cNvSpPr>
            <a:spLocks noGrp="1"/>
          </p:cNvSpPr>
          <p:nvPr>
            <p:ph idx="1"/>
          </p:nvPr>
        </p:nvSpPr>
        <p:spPr/>
        <p:txBody>
          <a:bodyPr>
            <a:normAutofit/>
          </a:bodyPr>
          <a:lstStyle/>
          <a:p>
            <a:r>
              <a:rPr lang="en-US" sz="2000" b="1" dirty="0"/>
              <a:t>Language combination: </a:t>
            </a:r>
            <a:r>
              <a:rPr lang="en-US" sz="2000" dirty="0"/>
              <a:t>Russian to English</a:t>
            </a:r>
            <a:br>
              <a:rPr lang="en-US" sz="2000" dirty="0"/>
            </a:br>
            <a:r>
              <a:rPr lang="en-US" sz="2000" b="1" dirty="0"/>
              <a:t>Domain: </a:t>
            </a:r>
            <a:r>
              <a:rPr lang="en-US" sz="2000" dirty="0"/>
              <a:t>Technical-Aviation</a:t>
            </a:r>
            <a:br>
              <a:rPr lang="en-US" sz="2000" dirty="0"/>
            </a:br>
            <a:r>
              <a:rPr lang="en-US" sz="2000" b="1" dirty="0"/>
              <a:t>Training dataset: </a:t>
            </a:r>
            <a:r>
              <a:rPr lang="en-US" sz="2000" dirty="0"/>
              <a:t>1 million segments</a:t>
            </a:r>
            <a:br>
              <a:rPr lang="en-US" sz="2000" dirty="0"/>
            </a:br>
            <a:r>
              <a:rPr lang="en-US" sz="2000" b="1" dirty="0"/>
              <a:t>Highest BLEU score attained: </a:t>
            </a:r>
            <a:r>
              <a:rPr lang="en-US" sz="2000" dirty="0"/>
              <a:t>51 (excellent)</a:t>
            </a:r>
            <a:br>
              <a:rPr lang="en-US" sz="2000" dirty="0"/>
            </a:br>
            <a:r>
              <a:rPr lang="en-US" sz="2000" b="1" dirty="0"/>
              <a:t>Quality gains over stock Google: </a:t>
            </a:r>
            <a:r>
              <a:rPr lang="en-US" sz="2000" dirty="0"/>
              <a:t>+67%</a:t>
            </a:r>
            <a:endParaRPr lang="hu-HU" sz="2000" dirty="0"/>
          </a:p>
        </p:txBody>
      </p:sp>
      <p:sp>
        <p:nvSpPr>
          <p:cNvPr id="4" name="Dia számának helye 3"/>
          <p:cNvSpPr>
            <a:spLocks noGrp="1"/>
          </p:cNvSpPr>
          <p:nvPr>
            <p:ph type="sldNum" sz="quarter" idx="12"/>
          </p:nvPr>
        </p:nvSpPr>
        <p:spPr/>
        <p:txBody>
          <a:bodyPr/>
          <a:lstStyle/>
          <a:p>
            <a:fld id="{1A1129E3-C55D-47F6-9570-EF1B473CE3F9}" type="slidenum">
              <a:rPr lang="hu-HU" smtClean="0"/>
              <a:pPr/>
              <a:t>81</a:t>
            </a:fld>
            <a:endParaRPr lang="hu-HU" dirty="0"/>
          </a:p>
        </p:txBody>
      </p:sp>
      <p:sp>
        <p:nvSpPr>
          <p:cNvPr id="14" name="Szövegdoboz 13">
            <a:extLst>
              <a:ext uri="{FF2B5EF4-FFF2-40B4-BE49-F238E27FC236}">
                <a16:creationId xmlns:a16="http://schemas.microsoft.com/office/drawing/2014/main" xmlns="" id="{190B1AB9-814D-496C-B744-F00FF1F26846}"/>
              </a:ext>
            </a:extLst>
          </p:cNvPr>
          <p:cNvSpPr txBox="1"/>
          <p:nvPr/>
        </p:nvSpPr>
        <p:spPr>
          <a:xfrm>
            <a:off x="5350995" y="6444479"/>
            <a:ext cx="5080237" cy="276999"/>
          </a:xfrm>
          <a:prstGeom prst="rect">
            <a:avLst/>
          </a:prstGeom>
          <a:noFill/>
        </p:spPr>
        <p:txBody>
          <a:bodyPr wrap="none" rtlCol="0">
            <a:spAutoFit/>
          </a:bodyPr>
          <a:lstStyle/>
          <a:p>
            <a:pPr>
              <a:buNone/>
            </a:pPr>
            <a:r>
              <a:rPr lang="hu-HU" sz="1200" dirty="0"/>
              <a:t>https://custom.mt/mt-engine-from-globalese-gains-115-with-training/</a:t>
            </a:r>
          </a:p>
        </p:txBody>
      </p:sp>
      <p:sp>
        <p:nvSpPr>
          <p:cNvPr id="20" name="Nyíl: jobbra mutató 19">
            <a:extLst>
              <a:ext uri="{FF2B5EF4-FFF2-40B4-BE49-F238E27FC236}">
                <a16:creationId xmlns:a16="http://schemas.microsoft.com/office/drawing/2014/main" xmlns="" id="{C0EC608E-26B8-4A1E-B8E5-982DEEB53434}"/>
              </a:ext>
            </a:extLst>
          </p:cNvPr>
          <p:cNvSpPr/>
          <p:nvPr/>
        </p:nvSpPr>
        <p:spPr>
          <a:xfrm>
            <a:off x="2841171" y="4024621"/>
            <a:ext cx="629652" cy="36576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hu-HU"/>
          </a:p>
        </p:txBody>
      </p:sp>
      <p:pic>
        <p:nvPicPr>
          <p:cNvPr id="15" name="Picture 4" descr="https://custom.mt/wp-content/uploads/2021/03/BLEU.png">
            <a:extLst>
              <a:ext uri="{FF2B5EF4-FFF2-40B4-BE49-F238E27FC236}">
                <a16:creationId xmlns:a16="http://schemas.microsoft.com/office/drawing/2014/main" xmlns="" id="{87C4ADD3-AF93-4465-9C5E-3CF735B2BBEE}"/>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3555903" y="3701143"/>
            <a:ext cx="7797898" cy="2699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521727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ím 8">
            <a:extLst>
              <a:ext uri="{FF2B5EF4-FFF2-40B4-BE49-F238E27FC236}">
                <a16:creationId xmlns:a16="http://schemas.microsoft.com/office/drawing/2014/main" xmlns="" id="{704EB402-0C3D-4A01-AC3E-01E17877D20A}"/>
              </a:ext>
            </a:extLst>
          </p:cNvPr>
          <p:cNvSpPr>
            <a:spLocks noGrp="1"/>
          </p:cNvSpPr>
          <p:nvPr>
            <p:ph type="title"/>
          </p:nvPr>
        </p:nvSpPr>
        <p:spPr/>
        <p:txBody>
          <a:bodyPr/>
          <a:lstStyle/>
          <a:p>
            <a:r>
              <a:rPr lang="hu-HU" b="1" dirty="0"/>
              <a:t>2021 Custom.mt benchmark</a:t>
            </a:r>
            <a:endParaRPr lang="hu-HU" dirty="0"/>
          </a:p>
        </p:txBody>
      </p:sp>
      <p:sp>
        <p:nvSpPr>
          <p:cNvPr id="4" name="Dia számának helye 3"/>
          <p:cNvSpPr>
            <a:spLocks noGrp="1"/>
          </p:cNvSpPr>
          <p:nvPr>
            <p:ph type="sldNum" sz="quarter" idx="12"/>
          </p:nvPr>
        </p:nvSpPr>
        <p:spPr/>
        <p:txBody>
          <a:bodyPr/>
          <a:lstStyle/>
          <a:p>
            <a:fld id="{1A1129E3-C55D-47F6-9570-EF1B473CE3F9}" type="slidenum">
              <a:rPr lang="hu-HU" smtClean="0"/>
              <a:pPr/>
              <a:t>82</a:t>
            </a:fld>
            <a:endParaRPr lang="hu-HU" dirty="0"/>
          </a:p>
        </p:txBody>
      </p:sp>
      <p:sp>
        <p:nvSpPr>
          <p:cNvPr id="14" name="Szövegdoboz 13">
            <a:extLst>
              <a:ext uri="{FF2B5EF4-FFF2-40B4-BE49-F238E27FC236}">
                <a16:creationId xmlns:a16="http://schemas.microsoft.com/office/drawing/2014/main" xmlns="" id="{190B1AB9-814D-496C-B744-F00FF1F26846}"/>
              </a:ext>
            </a:extLst>
          </p:cNvPr>
          <p:cNvSpPr txBox="1"/>
          <p:nvPr/>
        </p:nvSpPr>
        <p:spPr>
          <a:xfrm>
            <a:off x="5350995" y="6444479"/>
            <a:ext cx="5080237" cy="276999"/>
          </a:xfrm>
          <a:prstGeom prst="rect">
            <a:avLst/>
          </a:prstGeom>
          <a:noFill/>
        </p:spPr>
        <p:txBody>
          <a:bodyPr wrap="none" rtlCol="0">
            <a:spAutoFit/>
          </a:bodyPr>
          <a:lstStyle/>
          <a:p>
            <a:pPr>
              <a:buNone/>
            </a:pPr>
            <a:r>
              <a:rPr lang="hu-HU" sz="1200" dirty="0"/>
              <a:t>https://custom.mt/mt-engine-from-globalese-gains-115-with-training/</a:t>
            </a:r>
          </a:p>
        </p:txBody>
      </p:sp>
      <p:pic>
        <p:nvPicPr>
          <p:cNvPr id="8" name="Picture 4" descr="https://custom.mt/wp-content/uploads/2021/03/Human-eval.png">
            <a:extLst>
              <a:ext uri="{FF2B5EF4-FFF2-40B4-BE49-F238E27FC236}">
                <a16:creationId xmlns:a16="http://schemas.microsoft.com/office/drawing/2014/main" xmlns="" id="{F9156FE1-5513-45CC-8027-02BCFA25D27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3701143" y="1860163"/>
            <a:ext cx="6666571" cy="4918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34440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a:extLst>
              <a:ext uri="{FF2B5EF4-FFF2-40B4-BE49-F238E27FC236}">
                <a16:creationId xmlns:a16="http://schemas.microsoft.com/office/drawing/2014/main" xmlns="" id="{0676BFC3-C545-40B9-BAC1-4440A25713AB}"/>
              </a:ext>
            </a:extLst>
          </p:cNvPr>
          <p:cNvSpPr>
            <a:spLocks noGrp="1"/>
          </p:cNvSpPr>
          <p:nvPr>
            <p:ph idx="1"/>
          </p:nvPr>
        </p:nvSpPr>
        <p:spPr/>
        <p:txBody>
          <a:bodyPr>
            <a:noAutofit/>
          </a:bodyPr>
          <a:lstStyle/>
          <a:p>
            <a:r>
              <a:rPr lang="hu-HU" sz="1400" dirty="0" err="1"/>
              <a:t>Cho</a:t>
            </a:r>
            <a:r>
              <a:rPr lang="hu-HU" sz="1400" dirty="0"/>
              <a:t>, </a:t>
            </a:r>
            <a:r>
              <a:rPr lang="hu-HU" sz="1400" dirty="0" err="1"/>
              <a:t>Kyunghyun</a:t>
            </a:r>
            <a:r>
              <a:rPr lang="hu-HU" sz="1400" dirty="0"/>
              <a:t>, Bart van </a:t>
            </a:r>
            <a:r>
              <a:rPr lang="hu-HU" sz="1400" dirty="0" err="1"/>
              <a:t>Merriënboer</a:t>
            </a:r>
            <a:r>
              <a:rPr lang="hu-HU" sz="1400" dirty="0"/>
              <a:t>, </a:t>
            </a:r>
            <a:r>
              <a:rPr lang="hu-HU" sz="1400" dirty="0" err="1"/>
              <a:t>Dzmitry</a:t>
            </a:r>
            <a:r>
              <a:rPr lang="hu-HU" sz="1400" dirty="0"/>
              <a:t> </a:t>
            </a:r>
            <a:r>
              <a:rPr lang="hu-HU" sz="1400" dirty="0" err="1"/>
              <a:t>Bahdanau</a:t>
            </a:r>
            <a:r>
              <a:rPr lang="hu-HU" sz="1400" dirty="0"/>
              <a:t>, and </a:t>
            </a:r>
            <a:r>
              <a:rPr lang="hu-HU" sz="1400" dirty="0" err="1"/>
              <a:t>Yoshua</a:t>
            </a:r>
            <a:r>
              <a:rPr lang="hu-HU" sz="1400" dirty="0"/>
              <a:t> </a:t>
            </a:r>
            <a:r>
              <a:rPr lang="hu-HU" sz="1400" dirty="0" err="1"/>
              <a:t>Bengio</a:t>
            </a:r>
            <a:r>
              <a:rPr lang="hu-HU" sz="1400" dirty="0"/>
              <a:t>. 2014. “</a:t>
            </a:r>
            <a:r>
              <a:rPr lang="hu-HU" sz="1400" dirty="0" err="1"/>
              <a:t>On</a:t>
            </a:r>
            <a:r>
              <a:rPr lang="hu-HU" sz="1400" dirty="0"/>
              <a:t> </a:t>
            </a:r>
            <a:r>
              <a:rPr lang="hu-HU" sz="1400" dirty="0" err="1"/>
              <a:t>the</a:t>
            </a:r>
            <a:r>
              <a:rPr lang="hu-HU" sz="1400" dirty="0"/>
              <a:t> </a:t>
            </a:r>
            <a:r>
              <a:rPr lang="hu-HU" sz="1400" dirty="0" err="1"/>
              <a:t>Properties</a:t>
            </a:r>
            <a:r>
              <a:rPr lang="hu-HU" sz="1400" dirty="0"/>
              <a:t> of </a:t>
            </a:r>
            <a:r>
              <a:rPr lang="hu-HU" sz="1400" dirty="0" err="1"/>
              <a:t>Neural</a:t>
            </a:r>
            <a:r>
              <a:rPr lang="hu-HU" sz="1400" dirty="0"/>
              <a:t> </a:t>
            </a:r>
            <a:r>
              <a:rPr lang="hu-HU" sz="1400" dirty="0" err="1"/>
              <a:t>Machine</a:t>
            </a:r>
            <a:r>
              <a:rPr lang="hu-HU" sz="1400" dirty="0"/>
              <a:t> </a:t>
            </a:r>
            <a:r>
              <a:rPr lang="hu-HU" sz="1400" dirty="0" err="1"/>
              <a:t>Translation</a:t>
            </a:r>
            <a:r>
              <a:rPr lang="hu-HU" sz="1400" dirty="0"/>
              <a:t>: </a:t>
            </a:r>
            <a:r>
              <a:rPr lang="hu-HU" sz="1400" dirty="0" err="1"/>
              <a:t>Encoder</a:t>
            </a:r>
            <a:r>
              <a:rPr lang="hu-HU" sz="1400" dirty="0"/>
              <a:t>–</a:t>
            </a:r>
            <a:r>
              <a:rPr lang="hu-HU" sz="1400" dirty="0" err="1"/>
              <a:t>Decoder</a:t>
            </a:r>
            <a:r>
              <a:rPr lang="hu-HU" sz="1400" dirty="0"/>
              <a:t> </a:t>
            </a:r>
            <a:r>
              <a:rPr lang="hu-HU" sz="1400" dirty="0" err="1"/>
              <a:t>Approaches</a:t>
            </a:r>
            <a:r>
              <a:rPr lang="hu-HU" sz="1400" dirty="0"/>
              <a:t>.” In </a:t>
            </a:r>
            <a:r>
              <a:rPr lang="hu-HU" sz="1400" i="1" dirty="0" err="1"/>
              <a:t>Proceedings</a:t>
            </a:r>
            <a:r>
              <a:rPr lang="hu-HU" sz="1400" i="1" dirty="0"/>
              <a:t> of SSST-8, </a:t>
            </a:r>
            <a:r>
              <a:rPr lang="hu-HU" sz="1400" i="1" dirty="0" err="1"/>
              <a:t>Eighth</a:t>
            </a:r>
            <a:r>
              <a:rPr lang="hu-HU" sz="1400" i="1" dirty="0"/>
              <a:t> Workshop </a:t>
            </a:r>
            <a:r>
              <a:rPr lang="hu-HU" sz="1400" i="1" dirty="0" err="1"/>
              <a:t>on</a:t>
            </a:r>
            <a:r>
              <a:rPr lang="hu-HU" sz="1400" i="1" dirty="0"/>
              <a:t> </a:t>
            </a:r>
            <a:r>
              <a:rPr lang="hu-HU" sz="1400" i="1" dirty="0" err="1"/>
              <a:t>Syntax</a:t>
            </a:r>
            <a:r>
              <a:rPr lang="hu-HU" sz="1400" i="1" dirty="0"/>
              <a:t>, </a:t>
            </a:r>
            <a:r>
              <a:rPr lang="hu-HU" sz="1400" i="1" dirty="0" err="1"/>
              <a:t>Semantics</a:t>
            </a:r>
            <a:r>
              <a:rPr lang="hu-HU" sz="1400" i="1" dirty="0"/>
              <a:t> and </a:t>
            </a:r>
            <a:r>
              <a:rPr lang="hu-HU" sz="1400" i="1" dirty="0" err="1"/>
              <a:t>Structure</a:t>
            </a:r>
            <a:r>
              <a:rPr lang="hu-HU" sz="1400" i="1" dirty="0"/>
              <a:t> in </a:t>
            </a:r>
            <a:r>
              <a:rPr lang="hu-HU" sz="1400" i="1" dirty="0" err="1"/>
              <a:t>Statistical</a:t>
            </a:r>
            <a:r>
              <a:rPr lang="hu-HU" sz="1400" i="1" dirty="0"/>
              <a:t> </a:t>
            </a:r>
            <a:r>
              <a:rPr lang="hu-HU" sz="1400" i="1" dirty="0" err="1"/>
              <a:t>Translation</a:t>
            </a:r>
            <a:r>
              <a:rPr lang="hu-HU" sz="1400" dirty="0"/>
              <a:t>, 103–11. Doha, </a:t>
            </a:r>
            <a:r>
              <a:rPr lang="hu-HU" sz="1400" dirty="0" err="1"/>
              <a:t>Qatar</a:t>
            </a:r>
            <a:r>
              <a:rPr lang="hu-HU" sz="1400" dirty="0"/>
              <a:t>: </a:t>
            </a:r>
            <a:r>
              <a:rPr lang="hu-HU" sz="1400" dirty="0" err="1"/>
              <a:t>Association</a:t>
            </a:r>
            <a:r>
              <a:rPr lang="hu-HU" sz="1400" dirty="0"/>
              <a:t> </a:t>
            </a:r>
            <a:r>
              <a:rPr lang="hu-HU" sz="1400" dirty="0" err="1"/>
              <a:t>for</a:t>
            </a:r>
            <a:r>
              <a:rPr lang="hu-HU" sz="1400" dirty="0"/>
              <a:t> </a:t>
            </a:r>
            <a:r>
              <a:rPr lang="hu-HU" sz="1400" dirty="0" err="1"/>
              <a:t>Computational</a:t>
            </a:r>
            <a:r>
              <a:rPr lang="hu-HU" sz="1400" dirty="0"/>
              <a:t> </a:t>
            </a:r>
            <a:r>
              <a:rPr lang="hu-HU" sz="1400" dirty="0" err="1"/>
              <a:t>Linguistics</a:t>
            </a:r>
            <a:r>
              <a:rPr lang="hu-HU" sz="1400" dirty="0"/>
              <a:t>. </a:t>
            </a:r>
            <a:r>
              <a:rPr lang="hu-HU" sz="1400" dirty="0">
                <a:hlinkClick r:id="rId2"/>
              </a:rPr>
              <a:t>https://doi.org/10.3115/v1/W14-4012</a:t>
            </a:r>
            <a:r>
              <a:rPr lang="hu-HU" sz="1400" dirty="0" smtClean="0"/>
              <a:t>.</a:t>
            </a:r>
          </a:p>
          <a:p>
            <a:r>
              <a:rPr lang="hu-HU" sz="1400" dirty="0"/>
              <a:t>Fan, </a:t>
            </a:r>
            <a:r>
              <a:rPr lang="hu-HU" sz="1400" dirty="0" err="1"/>
              <a:t>Angela</a:t>
            </a:r>
            <a:r>
              <a:rPr lang="hu-HU" sz="1400" dirty="0"/>
              <a:t>, </a:t>
            </a:r>
            <a:r>
              <a:rPr lang="hu-HU" sz="1400" dirty="0" err="1"/>
              <a:t>Shruti</a:t>
            </a:r>
            <a:r>
              <a:rPr lang="hu-HU" sz="1400" dirty="0"/>
              <a:t> </a:t>
            </a:r>
            <a:r>
              <a:rPr lang="hu-HU" sz="1400" dirty="0" err="1"/>
              <a:t>Bhosale</a:t>
            </a:r>
            <a:r>
              <a:rPr lang="hu-HU" sz="1400" dirty="0"/>
              <a:t>, </a:t>
            </a:r>
            <a:r>
              <a:rPr lang="hu-HU" sz="1400" dirty="0" err="1"/>
              <a:t>Holger</a:t>
            </a:r>
            <a:r>
              <a:rPr lang="hu-HU" sz="1400" dirty="0"/>
              <a:t> </a:t>
            </a:r>
            <a:r>
              <a:rPr lang="hu-HU" sz="1400" dirty="0" err="1"/>
              <a:t>Schwenk</a:t>
            </a:r>
            <a:r>
              <a:rPr lang="hu-HU" sz="1400" dirty="0"/>
              <a:t>, </a:t>
            </a:r>
            <a:r>
              <a:rPr lang="hu-HU" sz="1400" dirty="0" err="1"/>
              <a:t>Zhiyi</a:t>
            </a:r>
            <a:r>
              <a:rPr lang="hu-HU" sz="1400" dirty="0"/>
              <a:t> Ma, Ahmed </a:t>
            </a:r>
            <a:r>
              <a:rPr lang="hu-HU" sz="1400" dirty="0" err="1"/>
              <a:t>El-Kishky</a:t>
            </a:r>
            <a:r>
              <a:rPr lang="hu-HU" sz="1400" dirty="0"/>
              <a:t>, </a:t>
            </a:r>
            <a:r>
              <a:rPr lang="hu-HU" sz="1400" dirty="0" err="1"/>
              <a:t>Siddharth</a:t>
            </a:r>
            <a:r>
              <a:rPr lang="hu-HU" sz="1400" dirty="0"/>
              <a:t> </a:t>
            </a:r>
            <a:r>
              <a:rPr lang="hu-HU" sz="1400" dirty="0" err="1"/>
              <a:t>Goyal</a:t>
            </a:r>
            <a:r>
              <a:rPr lang="hu-HU" sz="1400" dirty="0"/>
              <a:t>, </a:t>
            </a:r>
            <a:r>
              <a:rPr lang="hu-HU" sz="1400" dirty="0" err="1"/>
              <a:t>Mandeep</a:t>
            </a:r>
            <a:r>
              <a:rPr lang="hu-HU" sz="1400" dirty="0"/>
              <a:t> </a:t>
            </a:r>
            <a:r>
              <a:rPr lang="hu-HU" sz="1400" dirty="0" err="1"/>
              <a:t>Baines</a:t>
            </a:r>
            <a:r>
              <a:rPr lang="hu-HU" sz="1400" dirty="0"/>
              <a:t>, et </a:t>
            </a:r>
            <a:r>
              <a:rPr lang="hu-HU" sz="1400" dirty="0" err="1"/>
              <a:t>al</a:t>
            </a:r>
            <a:r>
              <a:rPr lang="hu-HU" sz="1400" dirty="0"/>
              <a:t>. 2021. “</a:t>
            </a:r>
            <a:r>
              <a:rPr lang="hu-HU" sz="1400" dirty="0" err="1"/>
              <a:t>Beyond</a:t>
            </a:r>
            <a:r>
              <a:rPr lang="hu-HU" sz="1400" dirty="0"/>
              <a:t> </a:t>
            </a:r>
            <a:r>
              <a:rPr lang="hu-HU" sz="1400" dirty="0" err="1"/>
              <a:t>English-Centric</a:t>
            </a:r>
            <a:r>
              <a:rPr lang="hu-HU" sz="1400" dirty="0"/>
              <a:t> </a:t>
            </a:r>
            <a:r>
              <a:rPr lang="hu-HU" sz="1400" dirty="0" err="1"/>
              <a:t>Multilingual</a:t>
            </a:r>
            <a:r>
              <a:rPr lang="hu-HU" sz="1400" dirty="0"/>
              <a:t> </a:t>
            </a:r>
            <a:r>
              <a:rPr lang="hu-HU" sz="1400" dirty="0" err="1"/>
              <a:t>Machine</a:t>
            </a:r>
            <a:r>
              <a:rPr lang="hu-HU" sz="1400" dirty="0"/>
              <a:t> </a:t>
            </a:r>
            <a:r>
              <a:rPr lang="hu-HU" sz="1400" dirty="0" err="1"/>
              <a:t>Translation</a:t>
            </a:r>
            <a:r>
              <a:rPr lang="hu-HU" sz="1400" dirty="0"/>
              <a:t>.” </a:t>
            </a:r>
            <a:r>
              <a:rPr lang="hu-HU" sz="1400" i="1" dirty="0"/>
              <a:t>Journal of </a:t>
            </a:r>
            <a:r>
              <a:rPr lang="hu-HU" sz="1400" i="1" dirty="0" err="1"/>
              <a:t>Machine</a:t>
            </a:r>
            <a:r>
              <a:rPr lang="hu-HU" sz="1400" i="1" dirty="0"/>
              <a:t> </a:t>
            </a:r>
            <a:r>
              <a:rPr lang="hu-HU" sz="1400" i="1" dirty="0" err="1"/>
              <a:t>Learning</a:t>
            </a:r>
            <a:r>
              <a:rPr lang="hu-HU" sz="1400" i="1" dirty="0"/>
              <a:t> Research</a:t>
            </a:r>
            <a:r>
              <a:rPr lang="hu-HU" sz="1400" dirty="0"/>
              <a:t> 22 (107): 1–48. https://doi.org/10.48550/arXiv.2010.11125</a:t>
            </a:r>
            <a:endParaRPr lang="hu-HU" sz="1400" dirty="0"/>
          </a:p>
          <a:p>
            <a:r>
              <a:rPr lang="hu-HU" sz="1400" dirty="0"/>
              <a:t>Laki, László János. 2011. “Angol-Magyar Statisztikai Gépi Fordító Rendszer Minőségének Javítása.” In </a:t>
            </a:r>
            <a:r>
              <a:rPr lang="hu-HU" sz="1400" i="1" dirty="0"/>
              <a:t>V. Alkalmazott Nyelvészeti Doktorandusz Konferencia</a:t>
            </a:r>
            <a:r>
              <a:rPr lang="hu-HU" sz="1400" dirty="0"/>
              <a:t>, 77–86. Budapest: MTA Nyelvtudományi Intézet.</a:t>
            </a:r>
          </a:p>
          <a:p>
            <a:r>
              <a:rPr lang="hu-HU" sz="1400" dirty="0"/>
              <a:t>Laki, László János (2015) </a:t>
            </a:r>
            <a:r>
              <a:rPr lang="hu-HU" sz="1400" i="1" dirty="0"/>
              <a:t>Statisztikai gépi fordítás módszerének alkalmazása egy- és többnyelvű nyelvtechnológiai problémák hatékony megoldására.</a:t>
            </a:r>
            <a:r>
              <a:rPr lang="hu-HU" sz="1400" dirty="0"/>
              <a:t> PhD </a:t>
            </a:r>
            <a:r>
              <a:rPr lang="hu-HU" sz="1400" dirty="0" err="1"/>
              <a:t>thesis</a:t>
            </a:r>
            <a:r>
              <a:rPr lang="hu-HU" sz="1400" dirty="0"/>
              <a:t>, Pázmány Péter Katolikus Egyetem. </a:t>
            </a:r>
            <a:r>
              <a:rPr lang="hu-HU" sz="1400" dirty="0">
                <a:hlinkClick r:id="rId3"/>
              </a:rPr>
              <a:t>http://</a:t>
            </a:r>
            <a:r>
              <a:rPr lang="hu-HU" sz="1400" dirty="0" smtClean="0">
                <a:hlinkClick r:id="rId3"/>
              </a:rPr>
              <a:t>real-phd.mtak.hu/id/eprint/324</a:t>
            </a:r>
            <a:endParaRPr lang="hu-HU" sz="1400" dirty="0" smtClean="0"/>
          </a:p>
          <a:p>
            <a:r>
              <a:rPr lang="hu-HU" sz="1400" dirty="0"/>
              <a:t>Laki, László János, and Zijian Győző Yang. 2023. “</a:t>
            </a:r>
            <a:r>
              <a:rPr lang="hu-HU" sz="1400" dirty="0" err="1"/>
              <a:t>Magyarcentrikus</a:t>
            </a:r>
            <a:r>
              <a:rPr lang="hu-HU" sz="1400" dirty="0"/>
              <a:t> Többnyelvű Gépifordító Rendszerek Létrehozása.” </a:t>
            </a:r>
            <a:r>
              <a:rPr lang="hu-HU" sz="1400" dirty="0" err="1"/>
              <a:t>In</a:t>
            </a:r>
            <a:r>
              <a:rPr lang="hu-HU" sz="1400" dirty="0"/>
              <a:t> </a:t>
            </a:r>
            <a:r>
              <a:rPr lang="hu-HU" sz="1400" i="1" dirty="0"/>
              <a:t>XIX. Magyar Számítógépes Nyelvészeti Konferencia, MSZNY-2023</a:t>
            </a:r>
            <a:r>
              <a:rPr lang="hu-HU" sz="1400" dirty="0"/>
              <a:t>, 369–80. </a:t>
            </a:r>
            <a:r>
              <a:rPr lang="hu-HU" sz="1400" dirty="0">
                <a:hlinkClick r:id="rId4"/>
              </a:rPr>
              <a:t>https://m2.mtmt.hu/api/publication/33616226</a:t>
            </a:r>
            <a:r>
              <a:rPr lang="hu-HU" sz="1400" dirty="0" smtClean="0"/>
              <a:t>.</a:t>
            </a:r>
          </a:p>
          <a:p>
            <a:r>
              <a:rPr lang="hu-HU" sz="1400" dirty="0"/>
              <a:t>Yang, Zijian Győző, Réka </a:t>
            </a:r>
            <a:r>
              <a:rPr lang="hu-HU" sz="1400" dirty="0" err="1"/>
              <a:t>Dodé</a:t>
            </a:r>
            <a:r>
              <a:rPr lang="hu-HU" sz="1400" dirty="0"/>
              <a:t>, Gergő Ferenczi, Enikő Héja, Ádám Kőrös, László János Laki, Noémi Ligeti-Nagy, Kinga Mátyus, Noémi Vadász, and Tamás Váradi. 2023. “Jönnek a Nagyok! </a:t>
            </a:r>
            <a:r>
              <a:rPr lang="hu-HU" sz="1400" dirty="0" err="1"/>
              <a:t>BERTLarge</a:t>
            </a:r>
            <a:r>
              <a:rPr lang="hu-HU" sz="1400" dirty="0"/>
              <a:t>, GPT-2 És GPT-3 Nyelvmodellek Magyar Nyelvre.” </a:t>
            </a:r>
            <a:r>
              <a:rPr lang="hu-HU" sz="1400" dirty="0" err="1"/>
              <a:t>In</a:t>
            </a:r>
            <a:r>
              <a:rPr lang="hu-HU" sz="1400" dirty="0"/>
              <a:t> </a:t>
            </a:r>
            <a:r>
              <a:rPr lang="hu-HU" sz="1400" i="1" dirty="0"/>
              <a:t>XIX. Magyar Számítógépes Nyelvészeti Konferencia, MSZNY-2023</a:t>
            </a:r>
            <a:r>
              <a:rPr lang="hu-HU" sz="1400" dirty="0"/>
              <a:t>, 247–62. </a:t>
            </a:r>
            <a:r>
              <a:rPr lang="hu-HU" sz="1400" dirty="0">
                <a:hlinkClick r:id="rId5"/>
              </a:rPr>
              <a:t>https://m2.mtmt.hu/api/publication/33614584</a:t>
            </a:r>
            <a:r>
              <a:rPr lang="hu-HU" sz="1400" dirty="0" smtClean="0"/>
              <a:t>.</a:t>
            </a:r>
            <a:endParaRPr lang="hu-HU" sz="1400" dirty="0"/>
          </a:p>
          <a:p>
            <a:r>
              <a:rPr lang="en-US" sz="1400" dirty="0"/>
              <a:t>Manning, Christopher D., and </a:t>
            </a:r>
            <a:r>
              <a:rPr lang="en-US" sz="1400" dirty="0" err="1"/>
              <a:t>Hinrich</a:t>
            </a:r>
            <a:r>
              <a:rPr lang="en-US" sz="1400" dirty="0"/>
              <a:t> </a:t>
            </a:r>
            <a:r>
              <a:rPr lang="en-US" sz="1400" dirty="0" err="1"/>
              <a:t>Schütze</a:t>
            </a:r>
            <a:r>
              <a:rPr lang="en-US" sz="1400" dirty="0"/>
              <a:t>. 1999. </a:t>
            </a:r>
            <a:r>
              <a:rPr lang="en-US" sz="1400" i="1" dirty="0"/>
              <a:t>Foundations of Statistical Natural Language Processing</a:t>
            </a:r>
            <a:r>
              <a:rPr lang="en-US" sz="1400" dirty="0"/>
              <a:t>. Cambridge, USA: The MIT Press.</a:t>
            </a:r>
            <a:r>
              <a:rPr lang="hu-HU" sz="1400" dirty="0"/>
              <a:t> </a:t>
            </a:r>
            <a:r>
              <a:rPr lang="hu-HU" sz="1400" dirty="0">
                <a:hlinkClick r:id="rId6"/>
              </a:rPr>
              <a:t>http://nlp.stanford.edu/fsnlp/</a:t>
            </a:r>
            <a:endParaRPr lang="hu-HU" sz="1400" dirty="0"/>
          </a:p>
          <a:p>
            <a:r>
              <a:rPr lang="hu-HU" sz="1400" dirty="0" err="1"/>
              <a:t>Mikolov</a:t>
            </a:r>
            <a:r>
              <a:rPr lang="hu-HU" sz="1400" dirty="0"/>
              <a:t>, </a:t>
            </a:r>
            <a:r>
              <a:rPr lang="hu-HU" sz="1400" dirty="0" err="1"/>
              <a:t>Tomas</a:t>
            </a:r>
            <a:r>
              <a:rPr lang="hu-HU" sz="1400" dirty="0"/>
              <a:t>, </a:t>
            </a:r>
            <a:r>
              <a:rPr lang="hu-HU" sz="1400" dirty="0" err="1"/>
              <a:t>Kai</a:t>
            </a:r>
            <a:r>
              <a:rPr lang="hu-HU" sz="1400" dirty="0"/>
              <a:t> </a:t>
            </a:r>
            <a:r>
              <a:rPr lang="hu-HU" sz="1400" dirty="0" err="1"/>
              <a:t>Chen</a:t>
            </a:r>
            <a:r>
              <a:rPr lang="hu-HU" sz="1400" dirty="0"/>
              <a:t>, Greg </a:t>
            </a:r>
            <a:r>
              <a:rPr lang="hu-HU" sz="1400" dirty="0" err="1"/>
              <a:t>Corrado</a:t>
            </a:r>
            <a:r>
              <a:rPr lang="hu-HU" sz="1400" dirty="0"/>
              <a:t>, and </a:t>
            </a:r>
            <a:r>
              <a:rPr lang="hu-HU" sz="1400" dirty="0" err="1"/>
              <a:t>Jeffrey</a:t>
            </a:r>
            <a:r>
              <a:rPr lang="hu-HU" sz="1400" dirty="0"/>
              <a:t> Dean. 2013. “</a:t>
            </a:r>
            <a:r>
              <a:rPr lang="hu-HU" sz="1400" dirty="0" err="1"/>
              <a:t>Efficient</a:t>
            </a:r>
            <a:r>
              <a:rPr lang="hu-HU" sz="1400" dirty="0"/>
              <a:t> </a:t>
            </a:r>
            <a:r>
              <a:rPr lang="hu-HU" sz="1400" dirty="0" err="1"/>
              <a:t>Estimation</a:t>
            </a:r>
            <a:r>
              <a:rPr lang="hu-HU" sz="1400" dirty="0"/>
              <a:t> of Word </a:t>
            </a:r>
            <a:r>
              <a:rPr lang="hu-HU" sz="1400" dirty="0" err="1"/>
              <a:t>Representations</a:t>
            </a:r>
            <a:r>
              <a:rPr lang="hu-HU" sz="1400" dirty="0"/>
              <a:t> in </a:t>
            </a:r>
            <a:r>
              <a:rPr lang="hu-HU" sz="1400" dirty="0" err="1"/>
              <a:t>Vector</a:t>
            </a:r>
            <a:r>
              <a:rPr lang="hu-HU" sz="1400" dirty="0"/>
              <a:t> </a:t>
            </a:r>
            <a:r>
              <a:rPr lang="hu-HU" sz="1400" dirty="0" err="1"/>
              <a:t>Space</a:t>
            </a:r>
            <a:r>
              <a:rPr lang="hu-HU" sz="1400" dirty="0"/>
              <a:t>.” In </a:t>
            </a:r>
            <a:r>
              <a:rPr lang="hu-HU" sz="1400" i="1" dirty="0" err="1"/>
              <a:t>Proceedings</a:t>
            </a:r>
            <a:r>
              <a:rPr lang="hu-HU" sz="1400" i="1" dirty="0"/>
              <a:t> of Workshop </a:t>
            </a:r>
            <a:r>
              <a:rPr lang="hu-HU" sz="1400" i="1" dirty="0" err="1"/>
              <a:t>at</a:t>
            </a:r>
            <a:r>
              <a:rPr lang="hu-HU" sz="1400" i="1" dirty="0"/>
              <a:t> ICLR</a:t>
            </a:r>
            <a:r>
              <a:rPr lang="hu-HU" sz="1400" dirty="0"/>
              <a:t>. </a:t>
            </a:r>
            <a:r>
              <a:rPr lang="hu-HU" sz="1400" dirty="0" err="1"/>
              <a:t>Scottsdale</a:t>
            </a:r>
            <a:r>
              <a:rPr lang="hu-HU" sz="1400" dirty="0"/>
              <a:t>, AZ, USA. </a:t>
            </a:r>
            <a:r>
              <a:rPr lang="hu-HU" sz="1400" dirty="0">
                <a:hlinkClick r:id="rId7"/>
              </a:rPr>
              <a:t>https://doi.org/10.48550/arXiv.1301.3781</a:t>
            </a:r>
            <a:r>
              <a:rPr lang="hu-HU" sz="1400" dirty="0" smtClean="0"/>
              <a:t>.</a:t>
            </a:r>
            <a:endParaRPr lang="hu-HU" sz="1400" dirty="0"/>
          </a:p>
        </p:txBody>
      </p:sp>
      <p:sp>
        <p:nvSpPr>
          <p:cNvPr id="2" name="Dia számának helye 1">
            <a:extLst>
              <a:ext uri="{FF2B5EF4-FFF2-40B4-BE49-F238E27FC236}">
                <a16:creationId xmlns:a16="http://schemas.microsoft.com/office/drawing/2014/main" xmlns="" id="{EA43E458-358A-4666-B1F2-3B92AA666387}"/>
              </a:ext>
            </a:extLst>
          </p:cNvPr>
          <p:cNvSpPr>
            <a:spLocks noGrp="1"/>
          </p:cNvSpPr>
          <p:nvPr>
            <p:ph type="sldNum" sz="quarter" idx="12"/>
          </p:nvPr>
        </p:nvSpPr>
        <p:spPr/>
        <p:txBody>
          <a:bodyPr/>
          <a:lstStyle/>
          <a:p>
            <a:fld id="{1A1129E3-C55D-47F6-9570-EF1B473CE3F9}" type="slidenum">
              <a:rPr lang="hu-HU" smtClean="0"/>
              <a:t>83</a:t>
            </a:fld>
            <a:endParaRPr lang="hu-HU"/>
          </a:p>
        </p:txBody>
      </p:sp>
      <p:sp>
        <p:nvSpPr>
          <p:cNvPr id="3" name="Cím 2">
            <a:extLst>
              <a:ext uri="{FF2B5EF4-FFF2-40B4-BE49-F238E27FC236}">
                <a16:creationId xmlns:a16="http://schemas.microsoft.com/office/drawing/2014/main" xmlns="" id="{6AE50C4C-FC9C-4B9D-A754-E8653FD5B5EE}"/>
              </a:ext>
            </a:extLst>
          </p:cNvPr>
          <p:cNvSpPr>
            <a:spLocks noGrp="1"/>
          </p:cNvSpPr>
          <p:nvPr>
            <p:ph type="title"/>
          </p:nvPr>
        </p:nvSpPr>
        <p:spPr/>
        <p:txBody>
          <a:bodyPr/>
          <a:lstStyle/>
          <a:p>
            <a:r>
              <a:rPr lang="hu-HU" dirty="0"/>
              <a:t>Hivatkozások</a:t>
            </a:r>
          </a:p>
        </p:txBody>
      </p:sp>
    </p:spTree>
    <p:extLst>
      <p:ext uri="{BB962C8B-B14F-4D97-AF65-F5344CB8AC3E}">
        <p14:creationId xmlns:p14="http://schemas.microsoft.com/office/powerpoint/2010/main" val="3392519484"/>
      </p:ext>
    </p:extLst>
  </p:cSld>
  <p:clrMapOvr>
    <a:masterClrMapping/>
  </p:clrMapOvr>
  <p:transition spd="slow">
    <p:push/>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artalom helye 3">
            <a:extLst>
              <a:ext uri="{FF2B5EF4-FFF2-40B4-BE49-F238E27FC236}">
                <a16:creationId xmlns:a16="http://schemas.microsoft.com/office/drawing/2014/main" xmlns="" id="{0676BFC3-C545-40B9-BAC1-4440A25713AB}"/>
              </a:ext>
            </a:extLst>
          </p:cNvPr>
          <p:cNvSpPr>
            <a:spLocks noGrp="1"/>
          </p:cNvSpPr>
          <p:nvPr>
            <p:ph idx="1"/>
          </p:nvPr>
        </p:nvSpPr>
        <p:spPr/>
        <p:txBody>
          <a:bodyPr>
            <a:normAutofit fontScale="62500" lnSpcReduction="20000"/>
          </a:bodyPr>
          <a:lstStyle/>
          <a:p>
            <a:r>
              <a:rPr lang="en-US" dirty="0"/>
              <a:t>Moslem, Yasmin, </a:t>
            </a:r>
            <a:r>
              <a:rPr lang="en-US" dirty="0" err="1"/>
              <a:t>Rejwanul</a:t>
            </a:r>
            <a:r>
              <a:rPr lang="en-US" dirty="0"/>
              <a:t> </a:t>
            </a:r>
            <a:r>
              <a:rPr lang="en-US" dirty="0" err="1"/>
              <a:t>Haque</a:t>
            </a:r>
            <a:r>
              <a:rPr lang="en-US" dirty="0"/>
              <a:t>, and Andy Way. 2023. “Adaptive Machine Translation with Large Language Models.” </a:t>
            </a:r>
            <a:r>
              <a:rPr lang="en-US" dirty="0" err="1"/>
              <a:t>arXiv</a:t>
            </a:r>
            <a:r>
              <a:rPr lang="en-US" dirty="0"/>
              <a:t>. </a:t>
            </a:r>
            <a:r>
              <a:rPr lang="en-US" dirty="0">
                <a:hlinkClick r:id="rId2"/>
              </a:rPr>
              <a:t>https://doi.org/10.48550/ARXIV.2301.13294</a:t>
            </a:r>
            <a:r>
              <a:rPr lang="en-US" dirty="0" smtClean="0"/>
              <a:t>.</a:t>
            </a:r>
            <a:endParaRPr lang="hu-HU" dirty="0" smtClean="0"/>
          </a:p>
          <a:p>
            <a:r>
              <a:rPr lang="hu-HU" dirty="0"/>
              <a:t>NLLB Team, Marta R. </a:t>
            </a:r>
            <a:r>
              <a:rPr lang="hu-HU" dirty="0" err="1" smtClean="0"/>
              <a:t>Costa-Jussà</a:t>
            </a:r>
            <a:r>
              <a:rPr lang="hu-HU" dirty="0"/>
              <a:t>, James </a:t>
            </a:r>
            <a:r>
              <a:rPr lang="hu-HU" dirty="0" err="1"/>
              <a:t>Cross</a:t>
            </a:r>
            <a:r>
              <a:rPr lang="hu-HU" dirty="0"/>
              <a:t>, </a:t>
            </a:r>
            <a:r>
              <a:rPr lang="hu-HU" dirty="0" err="1"/>
              <a:t>Onur</a:t>
            </a:r>
            <a:r>
              <a:rPr lang="hu-HU" dirty="0"/>
              <a:t> </a:t>
            </a:r>
            <a:r>
              <a:rPr lang="hu-HU" dirty="0" err="1"/>
              <a:t>Çelebi</a:t>
            </a:r>
            <a:r>
              <a:rPr lang="hu-HU" dirty="0"/>
              <a:t>, </a:t>
            </a:r>
            <a:r>
              <a:rPr lang="hu-HU" dirty="0" err="1"/>
              <a:t>Maha</a:t>
            </a:r>
            <a:r>
              <a:rPr lang="hu-HU" dirty="0"/>
              <a:t> </a:t>
            </a:r>
            <a:r>
              <a:rPr lang="hu-HU" dirty="0" err="1"/>
              <a:t>Elbayad</a:t>
            </a:r>
            <a:r>
              <a:rPr lang="hu-HU" dirty="0"/>
              <a:t>, </a:t>
            </a:r>
            <a:r>
              <a:rPr lang="hu-HU" dirty="0" err="1"/>
              <a:t>Kenneth</a:t>
            </a:r>
            <a:r>
              <a:rPr lang="hu-HU" dirty="0"/>
              <a:t> </a:t>
            </a:r>
            <a:r>
              <a:rPr lang="hu-HU" dirty="0" err="1"/>
              <a:t>Heafield</a:t>
            </a:r>
            <a:r>
              <a:rPr lang="hu-HU" dirty="0"/>
              <a:t>, Kevin </a:t>
            </a:r>
            <a:r>
              <a:rPr lang="hu-HU" dirty="0" err="1"/>
              <a:t>Heffernan</a:t>
            </a:r>
            <a:r>
              <a:rPr lang="hu-HU" dirty="0"/>
              <a:t>, et </a:t>
            </a:r>
            <a:r>
              <a:rPr lang="hu-HU" dirty="0" err="1"/>
              <a:t>al</a:t>
            </a:r>
            <a:r>
              <a:rPr lang="hu-HU" dirty="0"/>
              <a:t>. 2022. “No </a:t>
            </a:r>
            <a:r>
              <a:rPr lang="hu-HU" dirty="0" err="1"/>
              <a:t>Language</a:t>
            </a:r>
            <a:r>
              <a:rPr lang="hu-HU" dirty="0"/>
              <a:t> </a:t>
            </a:r>
            <a:r>
              <a:rPr lang="hu-HU" dirty="0" err="1"/>
              <a:t>Left</a:t>
            </a:r>
            <a:r>
              <a:rPr lang="hu-HU" dirty="0"/>
              <a:t> </a:t>
            </a:r>
            <a:r>
              <a:rPr lang="hu-HU" dirty="0" err="1"/>
              <a:t>Behind</a:t>
            </a:r>
            <a:r>
              <a:rPr lang="hu-HU" dirty="0"/>
              <a:t>: </a:t>
            </a:r>
            <a:r>
              <a:rPr lang="hu-HU" dirty="0" err="1"/>
              <a:t>Scaling</a:t>
            </a:r>
            <a:r>
              <a:rPr lang="hu-HU" dirty="0"/>
              <a:t> Human-Centered </a:t>
            </a:r>
            <a:r>
              <a:rPr lang="hu-HU" dirty="0" err="1"/>
              <a:t>Machine</a:t>
            </a:r>
            <a:r>
              <a:rPr lang="hu-HU" dirty="0"/>
              <a:t> </a:t>
            </a:r>
            <a:r>
              <a:rPr lang="hu-HU" dirty="0" err="1"/>
              <a:t>Translation</a:t>
            </a:r>
            <a:r>
              <a:rPr lang="hu-HU" dirty="0"/>
              <a:t>.” </a:t>
            </a:r>
            <a:r>
              <a:rPr lang="hu-HU" dirty="0" err="1"/>
              <a:t>arXiv</a:t>
            </a:r>
            <a:r>
              <a:rPr lang="hu-HU" dirty="0"/>
              <a:t>. </a:t>
            </a:r>
            <a:r>
              <a:rPr lang="hu-HU" dirty="0">
                <a:hlinkClick r:id="rId3"/>
              </a:rPr>
              <a:t>https://doi.org/10.48550/ARXIV.2207.04672</a:t>
            </a:r>
            <a:r>
              <a:rPr lang="hu-HU" dirty="0" smtClean="0"/>
              <a:t>.</a:t>
            </a:r>
          </a:p>
          <a:p>
            <a:r>
              <a:rPr lang="hu-HU" dirty="0" smtClean="0"/>
              <a:t>Novák</a:t>
            </a:r>
            <a:r>
              <a:rPr lang="hu-HU" dirty="0"/>
              <a:t>, Attila, László János Laki, and Borbála Novák. 2020. “</a:t>
            </a:r>
            <a:r>
              <a:rPr lang="hu-HU" dirty="0" err="1"/>
              <a:t>CBOW-Tag</a:t>
            </a:r>
            <a:r>
              <a:rPr lang="hu-HU" dirty="0"/>
              <a:t>: A </a:t>
            </a:r>
            <a:r>
              <a:rPr lang="hu-HU" dirty="0" err="1"/>
              <a:t>Modified</a:t>
            </a:r>
            <a:r>
              <a:rPr lang="hu-HU" dirty="0"/>
              <a:t> CBOW </a:t>
            </a:r>
            <a:r>
              <a:rPr lang="hu-HU" dirty="0" err="1"/>
              <a:t>Algorithm</a:t>
            </a:r>
            <a:r>
              <a:rPr lang="hu-HU" dirty="0"/>
              <a:t> </a:t>
            </a:r>
            <a:r>
              <a:rPr lang="hu-HU" dirty="0" err="1"/>
              <a:t>for</a:t>
            </a:r>
            <a:r>
              <a:rPr lang="hu-HU" dirty="0"/>
              <a:t> </a:t>
            </a:r>
            <a:r>
              <a:rPr lang="hu-HU" dirty="0" err="1"/>
              <a:t>Generating</a:t>
            </a:r>
            <a:r>
              <a:rPr lang="hu-HU" dirty="0"/>
              <a:t> </a:t>
            </a:r>
            <a:r>
              <a:rPr lang="hu-HU" dirty="0" err="1"/>
              <a:t>Embedding</a:t>
            </a:r>
            <a:r>
              <a:rPr lang="hu-HU" dirty="0"/>
              <a:t> </a:t>
            </a:r>
            <a:r>
              <a:rPr lang="hu-HU" dirty="0" err="1"/>
              <a:t>Models</a:t>
            </a:r>
            <a:r>
              <a:rPr lang="hu-HU" dirty="0"/>
              <a:t> </a:t>
            </a:r>
            <a:r>
              <a:rPr lang="hu-HU" dirty="0" err="1"/>
              <a:t>from</a:t>
            </a:r>
            <a:r>
              <a:rPr lang="hu-HU" dirty="0"/>
              <a:t> </a:t>
            </a:r>
            <a:r>
              <a:rPr lang="hu-HU" dirty="0" err="1"/>
              <a:t>Annotated</a:t>
            </a:r>
            <a:r>
              <a:rPr lang="hu-HU" dirty="0"/>
              <a:t> </a:t>
            </a:r>
            <a:r>
              <a:rPr lang="hu-HU" dirty="0" err="1"/>
              <a:t>Corpora</a:t>
            </a:r>
            <a:r>
              <a:rPr lang="hu-HU" dirty="0"/>
              <a:t>.” </a:t>
            </a:r>
            <a:r>
              <a:rPr lang="hu-HU" dirty="0" err="1"/>
              <a:t>In</a:t>
            </a:r>
            <a:r>
              <a:rPr lang="hu-HU" dirty="0"/>
              <a:t> </a:t>
            </a:r>
            <a:r>
              <a:rPr lang="hu-HU" i="1" dirty="0" err="1"/>
              <a:t>Proceedings</a:t>
            </a:r>
            <a:r>
              <a:rPr lang="hu-HU" i="1" dirty="0"/>
              <a:t> of The 12th </a:t>
            </a:r>
            <a:r>
              <a:rPr lang="hu-HU" i="1" dirty="0" err="1"/>
              <a:t>Language</a:t>
            </a:r>
            <a:r>
              <a:rPr lang="hu-HU" i="1" dirty="0"/>
              <a:t> </a:t>
            </a:r>
            <a:r>
              <a:rPr lang="hu-HU" i="1" dirty="0" err="1"/>
              <a:t>Resources</a:t>
            </a:r>
            <a:r>
              <a:rPr lang="hu-HU" i="1" dirty="0"/>
              <a:t> and </a:t>
            </a:r>
            <a:r>
              <a:rPr lang="hu-HU" i="1" dirty="0" err="1"/>
              <a:t>Evaluation</a:t>
            </a:r>
            <a:r>
              <a:rPr lang="hu-HU" i="1" dirty="0"/>
              <a:t> </a:t>
            </a:r>
            <a:r>
              <a:rPr lang="hu-HU" i="1" dirty="0" err="1"/>
              <a:t>Conference</a:t>
            </a:r>
            <a:r>
              <a:rPr lang="hu-HU" i="1" dirty="0"/>
              <a:t>, LREC 2020, Marseille, France, May 11-16, 2020</a:t>
            </a:r>
            <a:r>
              <a:rPr lang="hu-HU" dirty="0"/>
              <a:t>, </a:t>
            </a:r>
            <a:r>
              <a:rPr lang="hu-HU" dirty="0" err="1"/>
              <a:t>edited</a:t>
            </a:r>
            <a:r>
              <a:rPr lang="hu-HU" dirty="0"/>
              <a:t> </a:t>
            </a:r>
            <a:r>
              <a:rPr lang="hu-HU" dirty="0" err="1"/>
              <a:t>by</a:t>
            </a:r>
            <a:r>
              <a:rPr lang="hu-HU" dirty="0"/>
              <a:t> </a:t>
            </a:r>
            <a:r>
              <a:rPr lang="hu-HU" dirty="0" err="1"/>
              <a:t>Nicoletta</a:t>
            </a:r>
            <a:r>
              <a:rPr lang="hu-HU" dirty="0"/>
              <a:t> </a:t>
            </a:r>
            <a:r>
              <a:rPr lang="hu-HU" dirty="0" err="1"/>
              <a:t>Calzolari</a:t>
            </a:r>
            <a:r>
              <a:rPr lang="hu-HU" dirty="0"/>
              <a:t>, </a:t>
            </a:r>
            <a:r>
              <a:rPr lang="hu-HU" dirty="0" err="1"/>
              <a:t>Frédéric</a:t>
            </a:r>
            <a:r>
              <a:rPr lang="hu-HU" dirty="0"/>
              <a:t> </a:t>
            </a:r>
            <a:r>
              <a:rPr lang="hu-HU" dirty="0" err="1"/>
              <a:t>Béchet</a:t>
            </a:r>
            <a:r>
              <a:rPr lang="hu-HU" dirty="0"/>
              <a:t>, Philippe </a:t>
            </a:r>
            <a:r>
              <a:rPr lang="hu-HU" dirty="0" err="1"/>
              <a:t>Blache</a:t>
            </a:r>
            <a:r>
              <a:rPr lang="hu-HU" dirty="0"/>
              <a:t>, </a:t>
            </a:r>
            <a:r>
              <a:rPr lang="hu-HU" dirty="0" err="1"/>
              <a:t>Khalid</a:t>
            </a:r>
            <a:r>
              <a:rPr lang="hu-HU" dirty="0"/>
              <a:t> </a:t>
            </a:r>
            <a:r>
              <a:rPr lang="hu-HU" dirty="0" err="1"/>
              <a:t>Choukri</a:t>
            </a:r>
            <a:r>
              <a:rPr lang="hu-HU" dirty="0"/>
              <a:t>, </a:t>
            </a:r>
            <a:r>
              <a:rPr lang="hu-HU" dirty="0" err="1"/>
              <a:t>Christopher</a:t>
            </a:r>
            <a:r>
              <a:rPr lang="hu-HU" dirty="0"/>
              <a:t> </a:t>
            </a:r>
            <a:r>
              <a:rPr lang="hu-HU" dirty="0" err="1"/>
              <a:t>Cieri</a:t>
            </a:r>
            <a:r>
              <a:rPr lang="hu-HU" dirty="0"/>
              <a:t>, </a:t>
            </a:r>
            <a:r>
              <a:rPr lang="hu-HU" dirty="0" err="1"/>
              <a:t>Thierry</a:t>
            </a:r>
            <a:r>
              <a:rPr lang="hu-HU" dirty="0"/>
              <a:t> </a:t>
            </a:r>
            <a:r>
              <a:rPr lang="hu-HU" dirty="0" err="1"/>
              <a:t>Declerck</a:t>
            </a:r>
            <a:r>
              <a:rPr lang="hu-HU" dirty="0"/>
              <a:t>, Sara </a:t>
            </a:r>
            <a:r>
              <a:rPr lang="hu-HU" dirty="0" err="1"/>
              <a:t>Goggi</a:t>
            </a:r>
            <a:r>
              <a:rPr lang="hu-HU" dirty="0"/>
              <a:t>, et </a:t>
            </a:r>
            <a:r>
              <a:rPr lang="hu-HU" dirty="0" err="1"/>
              <a:t>al</a:t>
            </a:r>
            <a:r>
              <a:rPr lang="hu-HU" dirty="0"/>
              <a:t>., 4798–4801. European </a:t>
            </a:r>
            <a:r>
              <a:rPr lang="hu-HU" dirty="0" err="1"/>
              <a:t>Language</a:t>
            </a:r>
            <a:r>
              <a:rPr lang="hu-HU" dirty="0"/>
              <a:t> </a:t>
            </a:r>
            <a:r>
              <a:rPr lang="hu-HU" dirty="0" err="1"/>
              <a:t>Resources</a:t>
            </a:r>
            <a:r>
              <a:rPr lang="hu-HU" dirty="0"/>
              <a:t> </a:t>
            </a:r>
            <a:r>
              <a:rPr lang="hu-HU" dirty="0" err="1"/>
              <a:t>Association</a:t>
            </a:r>
            <a:r>
              <a:rPr lang="hu-HU" dirty="0"/>
              <a:t>. </a:t>
            </a:r>
            <a:r>
              <a:rPr lang="hu-HU" dirty="0">
                <a:hlinkClick r:id="rId4"/>
              </a:rPr>
              <a:t>https://aclanthology.org/2020.lrec-1.590</a:t>
            </a:r>
            <a:r>
              <a:rPr lang="hu-HU" dirty="0" smtClean="0">
                <a:hlinkClick r:id="rId4"/>
              </a:rPr>
              <a:t>/</a:t>
            </a:r>
            <a:r>
              <a:rPr lang="hu-HU" dirty="0" smtClean="0"/>
              <a:t>.</a:t>
            </a:r>
          </a:p>
          <a:p>
            <a:r>
              <a:rPr lang="hu-HU" dirty="0" err="1"/>
              <a:t>Pinnis</a:t>
            </a:r>
            <a:r>
              <a:rPr lang="hu-HU" dirty="0"/>
              <a:t>, </a:t>
            </a:r>
            <a:r>
              <a:rPr lang="hu-HU" dirty="0" err="1"/>
              <a:t>Mārcis</a:t>
            </a:r>
            <a:r>
              <a:rPr lang="hu-HU" dirty="0"/>
              <a:t>, </a:t>
            </a:r>
            <a:r>
              <a:rPr lang="hu-HU" dirty="0" err="1"/>
              <a:t>Rihards</a:t>
            </a:r>
            <a:r>
              <a:rPr lang="hu-HU" dirty="0"/>
              <a:t> </a:t>
            </a:r>
            <a:r>
              <a:rPr lang="hu-HU" dirty="0" err="1"/>
              <a:t>Krišlauks</a:t>
            </a:r>
            <a:r>
              <a:rPr lang="hu-HU" dirty="0"/>
              <a:t>, </a:t>
            </a:r>
            <a:r>
              <a:rPr lang="hu-HU" dirty="0" err="1"/>
              <a:t>Toms</a:t>
            </a:r>
            <a:r>
              <a:rPr lang="hu-HU" dirty="0"/>
              <a:t> </a:t>
            </a:r>
            <a:r>
              <a:rPr lang="hu-HU" dirty="0" err="1"/>
              <a:t>Miks</a:t>
            </a:r>
            <a:r>
              <a:rPr lang="hu-HU" dirty="0"/>
              <a:t>, </a:t>
            </a:r>
            <a:r>
              <a:rPr lang="hu-HU" dirty="0" err="1"/>
              <a:t>Daiga</a:t>
            </a:r>
            <a:r>
              <a:rPr lang="hu-HU" dirty="0"/>
              <a:t> </a:t>
            </a:r>
            <a:r>
              <a:rPr lang="hu-HU" dirty="0" err="1"/>
              <a:t>Deksne</a:t>
            </a:r>
            <a:r>
              <a:rPr lang="hu-HU" dirty="0"/>
              <a:t>, and </a:t>
            </a:r>
            <a:r>
              <a:rPr lang="hu-HU" dirty="0" err="1"/>
              <a:t>Valters</a:t>
            </a:r>
            <a:r>
              <a:rPr lang="hu-HU" dirty="0"/>
              <a:t> </a:t>
            </a:r>
            <a:r>
              <a:rPr lang="hu-HU" dirty="0" err="1"/>
              <a:t>Šics</a:t>
            </a:r>
            <a:r>
              <a:rPr lang="hu-HU" dirty="0"/>
              <a:t>. 2017. “</a:t>
            </a:r>
            <a:r>
              <a:rPr lang="hu-HU" dirty="0" err="1"/>
              <a:t>Tilde’s</a:t>
            </a:r>
            <a:r>
              <a:rPr lang="hu-HU" dirty="0"/>
              <a:t> </a:t>
            </a:r>
            <a:r>
              <a:rPr lang="hu-HU" dirty="0" err="1"/>
              <a:t>Machine</a:t>
            </a:r>
            <a:r>
              <a:rPr lang="hu-HU" dirty="0"/>
              <a:t> </a:t>
            </a:r>
            <a:r>
              <a:rPr lang="hu-HU" dirty="0" err="1"/>
              <a:t>Translation</a:t>
            </a:r>
            <a:r>
              <a:rPr lang="hu-HU" dirty="0"/>
              <a:t> Systems </a:t>
            </a:r>
            <a:r>
              <a:rPr lang="hu-HU" dirty="0" err="1"/>
              <a:t>for</a:t>
            </a:r>
            <a:r>
              <a:rPr lang="hu-HU" dirty="0"/>
              <a:t> WMT 2017.” </a:t>
            </a:r>
            <a:r>
              <a:rPr lang="hu-HU" dirty="0" err="1"/>
              <a:t>In</a:t>
            </a:r>
            <a:r>
              <a:rPr lang="hu-HU" dirty="0"/>
              <a:t> </a:t>
            </a:r>
            <a:r>
              <a:rPr lang="hu-HU" i="1" dirty="0" err="1"/>
              <a:t>Proceedings</a:t>
            </a:r>
            <a:r>
              <a:rPr lang="hu-HU" i="1" dirty="0"/>
              <a:t> of </a:t>
            </a:r>
            <a:r>
              <a:rPr lang="hu-HU" i="1" dirty="0" err="1"/>
              <a:t>the</a:t>
            </a:r>
            <a:r>
              <a:rPr lang="hu-HU" i="1" dirty="0"/>
              <a:t> </a:t>
            </a:r>
            <a:r>
              <a:rPr lang="hu-HU" i="1" dirty="0" err="1"/>
              <a:t>Second</a:t>
            </a:r>
            <a:r>
              <a:rPr lang="hu-HU" i="1" dirty="0"/>
              <a:t> </a:t>
            </a:r>
            <a:r>
              <a:rPr lang="hu-HU" i="1" dirty="0" err="1"/>
              <a:t>Conference</a:t>
            </a:r>
            <a:r>
              <a:rPr lang="hu-HU" i="1" dirty="0"/>
              <a:t> </a:t>
            </a:r>
            <a:r>
              <a:rPr lang="hu-HU" i="1" dirty="0" err="1"/>
              <a:t>on</a:t>
            </a:r>
            <a:r>
              <a:rPr lang="hu-HU" i="1" dirty="0"/>
              <a:t> </a:t>
            </a:r>
            <a:r>
              <a:rPr lang="hu-HU" i="1" dirty="0" err="1"/>
              <a:t>Machine</a:t>
            </a:r>
            <a:r>
              <a:rPr lang="hu-HU" i="1" dirty="0"/>
              <a:t> </a:t>
            </a:r>
            <a:r>
              <a:rPr lang="hu-HU" i="1" dirty="0" err="1"/>
              <a:t>Translation</a:t>
            </a:r>
            <a:r>
              <a:rPr lang="hu-HU" dirty="0"/>
              <a:t>, 374–81. </a:t>
            </a:r>
            <a:r>
              <a:rPr lang="hu-HU" dirty="0" err="1"/>
              <a:t>Copenhagen</a:t>
            </a:r>
            <a:r>
              <a:rPr lang="hu-HU" dirty="0"/>
              <a:t>, </a:t>
            </a:r>
            <a:r>
              <a:rPr lang="hu-HU" dirty="0" err="1"/>
              <a:t>Denmark</a:t>
            </a:r>
            <a:r>
              <a:rPr lang="hu-HU" dirty="0"/>
              <a:t>: </a:t>
            </a:r>
            <a:r>
              <a:rPr lang="hu-HU" dirty="0" err="1"/>
              <a:t>Association</a:t>
            </a:r>
            <a:r>
              <a:rPr lang="hu-HU" dirty="0"/>
              <a:t> </a:t>
            </a:r>
            <a:r>
              <a:rPr lang="hu-HU" dirty="0" err="1"/>
              <a:t>for</a:t>
            </a:r>
            <a:r>
              <a:rPr lang="hu-HU" dirty="0"/>
              <a:t> </a:t>
            </a:r>
            <a:r>
              <a:rPr lang="hu-HU" dirty="0" err="1"/>
              <a:t>Computational</a:t>
            </a:r>
            <a:r>
              <a:rPr lang="hu-HU" dirty="0"/>
              <a:t> </a:t>
            </a:r>
            <a:r>
              <a:rPr lang="hu-HU" dirty="0" err="1"/>
              <a:t>Linguistics</a:t>
            </a:r>
            <a:r>
              <a:rPr lang="hu-HU" dirty="0"/>
              <a:t>. </a:t>
            </a:r>
            <a:r>
              <a:rPr lang="hu-HU" dirty="0">
                <a:hlinkClick r:id="rId5"/>
              </a:rPr>
              <a:t>https://doi.org/10.18653/v1/W17-4737</a:t>
            </a:r>
            <a:r>
              <a:rPr lang="hu-HU" dirty="0" smtClean="0"/>
              <a:t>.</a:t>
            </a:r>
          </a:p>
          <a:p>
            <a:r>
              <a:rPr lang="hu-HU" dirty="0" err="1"/>
              <a:t>Vaswani</a:t>
            </a:r>
            <a:r>
              <a:rPr lang="hu-HU" dirty="0"/>
              <a:t>, </a:t>
            </a:r>
            <a:r>
              <a:rPr lang="hu-HU" dirty="0" err="1"/>
              <a:t>Ashish</a:t>
            </a:r>
            <a:r>
              <a:rPr lang="hu-HU" dirty="0"/>
              <a:t>, </a:t>
            </a:r>
            <a:r>
              <a:rPr lang="hu-HU" dirty="0" err="1"/>
              <a:t>Noam</a:t>
            </a:r>
            <a:r>
              <a:rPr lang="hu-HU" dirty="0"/>
              <a:t> </a:t>
            </a:r>
            <a:r>
              <a:rPr lang="hu-HU" dirty="0" err="1"/>
              <a:t>Shazeer</a:t>
            </a:r>
            <a:r>
              <a:rPr lang="hu-HU" dirty="0"/>
              <a:t>, Niki </a:t>
            </a:r>
            <a:r>
              <a:rPr lang="hu-HU" dirty="0" err="1"/>
              <a:t>Parmar</a:t>
            </a:r>
            <a:r>
              <a:rPr lang="hu-HU" dirty="0"/>
              <a:t>, Jakob </a:t>
            </a:r>
            <a:r>
              <a:rPr lang="hu-HU" dirty="0" err="1"/>
              <a:t>Uszkoreit</a:t>
            </a:r>
            <a:r>
              <a:rPr lang="hu-HU" dirty="0"/>
              <a:t>, </a:t>
            </a:r>
            <a:r>
              <a:rPr lang="hu-HU" dirty="0" err="1"/>
              <a:t>Llion</a:t>
            </a:r>
            <a:r>
              <a:rPr lang="hu-HU" dirty="0"/>
              <a:t> Jones, </a:t>
            </a:r>
            <a:r>
              <a:rPr lang="hu-HU" dirty="0" err="1"/>
              <a:t>Aidan</a:t>
            </a:r>
            <a:r>
              <a:rPr lang="hu-HU" dirty="0"/>
              <a:t> N </a:t>
            </a:r>
            <a:r>
              <a:rPr lang="hu-HU" dirty="0" err="1"/>
              <a:t>Gomez</a:t>
            </a:r>
            <a:r>
              <a:rPr lang="hu-HU" dirty="0"/>
              <a:t>, </a:t>
            </a:r>
            <a:r>
              <a:rPr lang="hu-HU" dirty="0" err="1"/>
              <a:t>Łukasz</a:t>
            </a:r>
            <a:r>
              <a:rPr lang="hu-HU" dirty="0"/>
              <a:t> Kaiser, and </a:t>
            </a:r>
            <a:r>
              <a:rPr lang="hu-HU" dirty="0" err="1"/>
              <a:t>Illia</a:t>
            </a:r>
            <a:r>
              <a:rPr lang="hu-HU" dirty="0"/>
              <a:t> </a:t>
            </a:r>
            <a:r>
              <a:rPr lang="hu-HU" dirty="0" err="1"/>
              <a:t>Polosukhin</a:t>
            </a:r>
            <a:r>
              <a:rPr lang="hu-HU" dirty="0"/>
              <a:t>. 2017. “</a:t>
            </a:r>
            <a:r>
              <a:rPr lang="hu-HU" dirty="0" err="1"/>
              <a:t>Attention</a:t>
            </a:r>
            <a:r>
              <a:rPr lang="hu-HU" dirty="0"/>
              <a:t> Is </a:t>
            </a:r>
            <a:r>
              <a:rPr lang="hu-HU" dirty="0" err="1"/>
              <a:t>All</a:t>
            </a:r>
            <a:r>
              <a:rPr lang="hu-HU" dirty="0"/>
              <a:t> </a:t>
            </a:r>
            <a:r>
              <a:rPr lang="hu-HU" dirty="0" err="1"/>
              <a:t>You</a:t>
            </a:r>
            <a:r>
              <a:rPr lang="hu-HU" dirty="0"/>
              <a:t> </a:t>
            </a:r>
            <a:r>
              <a:rPr lang="hu-HU" dirty="0" err="1"/>
              <a:t>Need</a:t>
            </a:r>
            <a:r>
              <a:rPr lang="hu-HU" dirty="0"/>
              <a:t>.” </a:t>
            </a:r>
            <a:r>
              <a:rPr lang="hu-HU" dirty="0" err="1"/>
              <a:t>In</a:t>
            </a:r>
            <a:r>
              <a:rPr lang="hu-HU" dirty="0"/>
              <a:t> </a:t>
            </a:r>
            <a:r>
              <a:rPr lang="hu-HU" i="1" dirty="0" err="1"/>
              <a:t>Advances</a:t>
            </a:r>
            <a:r>
              <a:rPr lang="hu-HU" i="1" dirty="0"/>
              <a:t> </a:t>
            </a:r>
            <a:r>
              <a:rPr lang="hu-HU" i="1" dirty="0" err="1"/>
              <a:t>in</a:t>
            </a:r>
            <a:r>
              <a:rPr lang="hu-HU" i="1" dirty="0"/>
              <a:t> </a:t>
            </a:r>
            <a:r>
              <a:rPr lang="hu-HU" i="1" dirty="0" err="1"/>
              <a:t>Neural</a:t>
            </a:r>
            <a:r>
              <a:rPr lang="hu-HU" i="1" dirty="0"/>
              <a:t> </a:t>
            </a:r>
            <a:r>
              <a:rPr lang="hu-HU" i="1" dirty="0" err="1"/>
              <a:t>Information</a:t>
            </a:r>
            <a:r>
              <a:rPr lang="hu-HU" i="1" dirty="0"/>
              <a:t> </a:t>
            </a:r>
            <a:r>
              <a:rPr lang="hu-HU" i="1" dirty="0" err="1"/>
              <a:t>Processing</a:t>
            </a:r>
            <a:r>
              <a:rPr lang="hu-HU" i="1" dirty="0"/>
              <a:t> Systems</a:t>
            </a:r>
            <a:r>
              <a:rPr lang="hu-HU" dirty="0"/>
              <a:t>, </a:t>
            </a:r>
            <a:r>
              <a:rPr lang="hu-HU" dirty="0" err="1"/>
              <a:t>edited</a:t>
            </a:r>
            <a:r>
              <a:rPr lang="hu-HU" dirty="0"/>
              <a:t> </a:t>
            </a:r>
            <a:r>
              <a:rPr lang="hu-HU" dirty="0" err="1"/>
              <a:t>by</a:t>
            </a:r>
            <a:r>
              <a:rPr lang="hu-HU" dirty="0"/>
              <a:t> I. Guyon, U. Von </a:t>
            </a:r>
            <a:r>
              <a:rPr lang="hu-HU" dirty="0" err="1"/>
              <a:t>Luxburg</a:t>
            </a:r>
            <a:r>
              <a:rPr lang="hu-HU" dirty="0"/>
              <a:t>, S. </a:t>
            </a:r>
            <a:r>
              <a:rPr lang="hu-HU" dirty="0" err="1"/>
              <a:t>Bengio</a:t>
            </a:r>
            <a:r>
              <a:rPr lang="hu-HU" dirty="0"/>
              <a:t>, H. </a:t>
            </a:r>
            <a:r>
              <a:rPr lang="hu-HU" dirty="0" err="1"/>
              <a:t>Wallach</a:t>
            </a:r>
            <a:r>
              <a:rPr lang="hu-HU" dirty="0"/>
              <a:t>, R. </a:t>
            </a:r>
            <a:r>
              <a:rPr lang="hu-HU" dirty="0" err="1"/>
              <a:t>Fergus</a:t>
            </a:r>
            <a:r>
              <a:rPr lang="hu-HU" dirty="0"/>
              <a:t>, S. </a:t>
            </a:r>
            <a:r>
              <a:rPr lang="hu-HU" dirty="0" err="1"/>
              <a:t>Vishwanathan</a:t>
            </a:r>
            <a:r>
              <a:rPr lang="hu-HU" dirty="0"/>
              <a:t>, and R. </a:t>
            </a:r>
            <a:r>
              <a:rPr lang="hu-HU" dirty="0" err="1"/>
              <a:t>Garnett</a:t>
            </a:r>
            <a:r>
              <a:rPr lang="hu-HU" dirty="0"/>
              <a:t>. </a:t>
            </a:r>
            <a:r>
              <a:rPr lang="hu-HU" dirty="0" err="1"/>
              <a:t>Vol</a:t>
            </a:r>
            <a:r>
              <a:rPr lang="hu-HU" dirty="0"/>
              <a:t>. 30. </a:t>
            </a:r>
            <a:r>
              <a:rPr lang="hu-HU" dirty="0" err="1"/>
              <a:t>Curran</a:t>
            </a:r>
            <a:r>
              <a:rPr lang="hu-HU" dirty="0"/>
              <a:t> </a:t>
            </a:r>
            <a:r>
              <a:rPr lang="hu-HU" dirty="0" err="1"/>
              <a:t>Associates</a:t>
            </a:r>
            <a:r>
              <a:rPr lang="hu-HU" dirty="0"/>
              <a:t>, Inc. </a:t>
            </a:r>
            <a:r>
              <a:rPr lang="hu-HU" dirty="0">
                <a:hlinkClick r:id="rId6"/>
              </a:rPr>
              <a:t>https://proceedings.neurips.cc/paper/2017/file/3f5ee243547dee91fbd053c1c4a845aa-Paper.pdf</a:t>
            </a:r>
            <a:r>
              <a:rPr lang="hu-HU" dirty="0" smtClean="0"/>
              <a:t>.</a:t>
            </a:r>
            <a:endParaRPr lang="en-US" dirty="0"/>
          </a:p>
        </p:txBody>
      </p:sp>
      <p:sp>
        <p:nvSpPr>
          <p:cNvPr id="2" name="Dia számának helye 1">
            <a:extLst>
              <a:ext uri="{FF2B5EF4-FFF2-40B4-BE49-F238E27FC236}">
                <a16:creationId xmlns:a16="http://schemas.microsoft.com/office/drawing/2014/main" xmlns="" id="{EA43E458-358A-4666-B1F2-3B92AA666387}"/>
              </a:ext>
            </a:extLst>
          </p:cNvPr>
          <p:cNvSpPr>
            <a:spLocks noGrp="1"/>
          </p:cNvSpPr>
          <p:nvPr>
            <p:ph type="sldNum" sz="quarter" idx="12"/>
          </p:nvPr>
        </p:nvSpPr>
        <p:spPr/>
        <p:txBody>
          <a:bodyPr/>
          <a:lstStyle/>
          <a:p>
            <a:fld id="{1A1129E3-C55D-47F6-9570-EF1B473CE3F9}" type="slidenum">
              <a:rPr lang="hu-HU" smtClean="0"/>
              <a:t>84</a:t>
            </a:fld>
            <a:endParaRPr lang="hu-HU"/>
          </a:p>
        </p:txBody>
      </p:sp>
      <p:sp>
        <p:nvSpPr>
          <p:cNvPr id="3" name="Cím 2">
            <a:extLst>
              <a:ext uri="{FF2B5EF4-FFF2-40B4-BE49-F238E27FC236}">
                <a16:creationId xmlns:a16="http://schemas.microsoft.com/office/drawing/2014/main" xmlns="" id="{6AE50C4C-FC9C-4B9D-A754-E8653FD5B5EE}"/>
              </a:ext>
            </a:extLst>
          </p:cNvPr>
          <p:cNvSpPr>
            <a:spLocks noGrp="1"/>
          </p:cNvSpPr>
          <p:nvPr>
            <p:ph type="title"/>
          </p:nvPr>
        </p:nvSpPr>
        <p:spPr/>
        <p:txBody>
          <a:bodyPr/>
          <a:lstStyle/>
          <a:p>
            <a:r>
              <a:rPr lang="hu-HU" dirty="0"/>
              <a:t>Hivatkozások</a:t>
            </a:r>
          </a:p>
        </p:txBody>
      </p:sp>
    </p:spTree>
    <p:extLst>
      <p:ext uri="{BB962C8B-B14F-4D97-AF65-F5344CB8AC3E}">
        <p14:creationId xmlns:p14="http://schemas.microsoft.com/office/powerpoint/2010/main" val="249181403"/>
      </p:ext>
    </p:extLst>
  </p:cSld>
  <p:clrMapOvr>
    <a:masterClrMapping/>
  </p:clrMapOvr>
  <p:transition spd="slow">
    <p:push/>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 számának helye 1"/>
          <p:cNvSpPr>
            <a:spLocks noGrp="1"/>
          </p:cNvSpPr>
          <p:nvPr>
            <p:ph type="sldNum" sz="quarter" idx="12"/>
          </p:nvPr>
        </p:nvSpPr>
        <p:spPr/>
        <p:txBody>
          <a:bodyPr/>
          <a:lstStyle/>
          <a:p>
            <a:fld id="{1A1129E3-C55D-47F6-9570-EF1B473CE3F9}" type="slidenum">
              <a:rPr lang="hu-HU" smtClean="0"/>
              <a:pPr/>
              <a:t>85</a:t>
            </a:fld>
            <a:endParaRPr lang="hu-HU"/>
          </a:p>
        </p:txBody>
      </p:sp>
      <p:sp>
        <p:nvSpPr>
          <p:cNvPr id="6" name="Cím 5"/>
          <p:cNvSpPr>
            <a:spLocks noGrp="1"/>
          </p:cNvSpPr>
          <p:nvPr>
            <p:ph type="title" idx="4294967295"/>
          </p:nvPr>
        </p:nvSpPr>
        <p:spPr>
          <a:xfrm>
            <a:off x="3798887" y="477042"/>
            <a:ext cx="4594225" cy="3582988"/>
          </a:xfrm>
        </p:spPr>
        <p:txBody>
          <a:bodyPr/>
          <a:lstStyle/>
          <a:p>
            <a:pPr algn="ctr">
              <a:defRPr/>
            </a:pPr>
            <a:r>
              <a:rPr lang="hu-HU" sz="6000" dirty="0"/>
              <a:t>Köszönöm</a:t>
            </a:r>
            <a:br>
              <a:rPr lang="hu-HU" sz="6000" dirty="0"/>
            </a:br>
            <a:r>
              <a:rPr lang="hu-HU" sz="6000" dirty="0"/>
              <a:t>a</a:t>
            </a:r>
            <a:br>
              <a:rPr lang="hu-HU" sz="6000" dirty="0"/>
            </a:br>
            <a:r>
              <a:rPr lang="hu-HU" sz="6000" dirty="0"/>
              <a:t>figyelmet</a:t>
            </a:r>
          </a:p>
        </p:txBody>
      </p:sp>
      <p:sp>
        <p:nvSpPr>
          <p:cNvPr id="59394" name="Szöveg helye 6"/>
          <p:cNvSpPr>
            <a:spLocks noGrp="1"/>
          </p:cNvSpPr>
          <p:nvPr>
            <p:ph type="body" idx="4294967295"/>
          </p:nvPr>
        </p:nvSpPr>
        <p:spPr>
          <a:xfrm>
            <a:off x="838199" y="4551394"/>
            <a:ext cx="10515600" cy="1500187"/>
          </a:xfrm>
        </p:spPr>
        <p:txBody>
          <a:bodyPr/>
          <a:lstStyle/>
          <a:p>
            <a:pPr marL="0" indent="0" algn="ctr">
              <a:buNone/>
            </a:pPr>
            <a:r>
              <a:rPr lang="hu-HU" dirty="0"/>
              <a:t>laki.laszlo@nytud.hu</a:t>
            </a:r>
          </a:p>
        </p:txBody>
      </p:sp>
      <p:pic>
        <p:nvPicPr>
          <p:cNvPr id="58373" name="Kép 7" descr="ff_210_translate_f2.jpg"/>
          <p:cNvPicPr>
            <a:picLocks noChangeAspect="1"/>
          </p:cNvPicPr>
          <p:nvPr/>
        </p:nvPicPr>
        <p:blipFill>
          <a:blip r:embed="rId3"/>
          <a:srcRect/>
          <a:stretch>
            <a:fillRect/>
          </a:stretch>
        </p:blipFill>
        <p:spPr bwMode="auto">
          <a:xfrm>
            <a:off x="9037241" y="441992"/>
            <a:ext cx="2692400" cy="358933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8376" name="Picture 8" descr="http://therealtimscott.com/images/Posts/Automated%20Marketing%20Man%20Vs%20Machine%20For%20The%20Fate%20Of%20Your%20Business.jpg"/>
          <p:cNvPicPr>
            <a:picLocks noChangeAspect="1" noChangeArrowheads="1"/>
          </p:cNvPicPr>
          <p:nvPr/>
        </p:nvPicPr>
        <p:blipFill>
          <a:blip r:embed="rId4"/>
          <a:srcRect/>
          <a:stretch>
            <a:fillRect/>
          </a:stretch>
        </p:blipFill>
        <p:spPr bwMode="auto">
          <a:xfrm>
            <a:off x="7878000" y="3810000"/>
            <a:ext cx="2205037" cy="27987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9400" name="Ellipszis 7"/>
          <p:cNvSpPr>
            <a:spLocks noChangeArrowheads="1"/>
          </p:cNvSpPr>
          <p:nvPr/>
        </p:nvSpPr>
        <p:spPr bwMode="auto">
          <a:xfrm>
            <a:off x="9690100" y="26289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round/>
                <a:headEnd/>
                <a:tailEnd/>
              </a14:hiddenLine>
            </a:ext>
          </a:extLst>
        </p:spPr>
        <p:txBody>
          <a:bodyPr wrap="none" anchor="ctr"/>
          <a:lstStyle/>
          <a:p>
            <a:pPr marL="742950" indent="-285750"/>
            <a:endParaRPr lang="hu-HU"/>
          </a:p>
        </p:txBody>
      </p:sp>
      <p:pic>
        <p:nvPicPr>
          <p:cNvPr id="1026" name="Picture 2" descr="Science or Fiction: Machine Translation Explained | Blog | Ciklope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136048">
            <a:off x="490172" y="2481445"/>
            <a:ext cx="3333749" cy="250031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artalom helye 6"/>
          <p:cNvSpPr>
            <a:spLocks noGrp="1"/>
          </p:cNvSpPr>
          <p:nvPr>
            <p:ph idx="1"/>
          </p:nvPr>
        </p:nvSpPr>
        <p:spPr/>
        <p:txBody>
          <a:bodyPr>
            <a:normAutofit lnSpcReduction="10000"/>
          </a:bodyPr>
          <a:lstStyle/>
          <a:p>
            <a:pPr>
              <a:spcBef>
                <a:spcPts val="1200"/>
              </a:spcBef>
              <a:defRPr/>
            </a:pPr>
            <a:r>
              <a:rPr lang="hu-HU" dirty="0"/>
              <a:t>Az internet segítségével nagyszámú digitálisan tárolt szöveg áll rendelkezésünkre, melyek segítségével nagyméretű korpuszok állíthatók elő</a:t>
            </a:r>
          </a:p>
          <a:p>
            <a:pPr>
              <a:spcBef>
                <a:spcPts val="1200"/>
              </a:spcBef>
              <a:defRPr/>
            </a:pPr>
            <a:r>
              <a:rPr lang="hu-HU" dirty="0"/>
              <a:t>A statisztikai gépi fordítórendszerek nem igényelnek speciális nyelvi ismereteket és bármilyen nyelvpárra alkalmazhatók</a:t>
            </a:r>
          </a:p>
          <a:p>
            <a:pPr>
              <a:spcBef>
                <a:spcPts val="1200"/>
              </a:spcBef>
              <a:defRPr/>
            </a:pPr>
            <a:r>
              <a:rPr lang="hu-HU" dirty="0"/>
              <a:t>A szabályalapú fordító esetében szükséges, hogy emberi erővel állítsák elő a különböző szabályokat </a:t>
            </a:r>
            <a:r>
              <a:rPr lang="hu-HU" dirty="0">
                <a:latin typeface="Calibri"/>
              </a:rPr>
              <a:t>‒</a:t>
            </a:r>
            <a:r>
              <a:rPr lang="hu-HU" dirty="0"/>
              <a:t> ezzel szemben a statisztikai módszer teljesen automatikus, emiatt olcsóbb az előállítása</a:t>
            </a:r>
          </a:p>
          <a:p>
            <a:pPr>
              <a:spcBef>
                <a:spcPts val="1200"/>
              </a:spcBef>
              <a:defRPr/>
            </a:pPr>
            <a:r>
              <a:rPr lang="hu-HU" dirty="0"/>
              <a:t>A módszer kifejezetten alkalmas olyan fordítások elvégzésére, ahol a szövegekben nagyon kevés az eltérés</a:t>
            </a:r>
          </a:p>
        </p:txBody>
      </p:sp>
      <p:sp>
        <p:nvSpPr>
          <p:cNvPr id="2" name="Dia számának helye 1"/>
          <p:cNvSpPr>
            <a:spLocks noGrp="1"/>
          </p:cNvSpPr>
          <p:nvPr>
            <p:ph type="sldNum" sz="quarter" idx="12"/>
          </p:nvPr>
        </p:nvSpPr>
        <p:spPr/>
        <p:txBody>
          <a:bodyPr/>
          <a:lstStyle/>
          <a:p>
            <a:fld id="{1A1129E3-C55D-47F6-9570-EF1B473CE3F9}" type="slidenum">
              <a:rPr lang="hu-HU" smtClean="0"/>
              <a:pPr/>
              <a:t>9</a:t>
            </a:fld>
            <a:endParaRPr lang="hu-HU"/>
          </a:p>
        </p:txBody>
      </p:sp>
      <p:sp>
        <p:nvSpPr>
          <p:cNvPr id="20482" name="Cím 5"/>
          <p:cNvSpPr>
            <a:spLocks noGrp="1"/>
          </p:cNvSpPr>
          <p:nvPr>
            <p:ph type="title"/>
          </p:nvPr>
        </p:nvSpPr>
        <p:spPr/>
        <p:txBody>
          <a:bodyPr/>
          <a:lstStyle/>
          <a:p>
            <a:r>
              <a:rPr lang="hu-HU"/>
              <a:t>A SMT előnyei</a:t>
            </a:r>
            <a:endParaRPr lang="hu-HU" dirty="0"/>
          </a:p>
        </p:txBody>
      </p:sp>
    </p:spTree>
  </p:cSld>
  <p:clrMapOvr>
    <a:masterClrMapping/>
  </p:clrMapOvr>
  <p:transition spd="slow">
    <p:push/>
  </p:transition>
</p:sld>
</file>

<file path=ppt/theme/theme1.xml><?xml version="1.0" encoding="utf-8"?>
<a:theme xmlns:a="http://schemas.openxmlformats.org/drawingml/2006/main" name="translation-sentiment-laki">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Egyéni tervezé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laki_morph_generator</Template>
  <TotalTime>27651</TotalTime>
  <Words>2305</Words>
  <Application>Microsoft Office PowerPoint</Application>
  <PresentationFormat>Szélesvásznú</PresentationFormat>
  <Paragraphs>786</Paragraphs>
  <Slides>85</Slides>
  <Notes>24</Notes>
  <HiddenSlides>0</HiddenSlides>
  <MMClips>0</MMClips>
  <ScaleCrop>false</ScaleCrop>
  <HeadingPairs>
    <vt:vector size="6" baseType="variant">
      <vt:variant>
        <vt:lpstr>Használt betűtípusok</vt:lpstr>
      </vt:variant>
      <vt:variant>
        <vt:i4>7</vt:i4>
      </vt:variant>
      <vt:variant>
        <vt:lpstr>Téma</vt:lpstr>
      </vt:variant>
      <vt:variant>
        <vt:i4>2</vt:i4>
      </vt:variant>
      <vt:variant>
        <vt:lpstr>Diacímek</vt:lpstr>
      </vt:variant>
      <vt:variant>
        <vt:i4>85</vt:i4>
      </vt:variant>
    </vt:vector>
  </HeadingPairs>
  <TitlesOfParts>
    <vt:vector size="94" baseType="lpstr">
      <vt:lpstr>Arial</vt:lpstr>
      <vt:lpstr>Calibri</vt:lpstr>
      <vt:lpstr>Calibri Light</vt:lpstr>
      <vt:lpstr>Times New Roman</vt:lpstr>
      <vt:lpstr>Trebuchet MS</vt:lpstr>
      <vt:lpstr>Tw Cen MT</vt:lpstr>
      <vt:lpstr>Wingdings</vt:lpstr>
      <vt:lpstr>translation-sentiment-laki</vt:lpstr>
      <vt:lpstr>Egyéni tervezés</vt:lpstr>
      <vt:lpstr>Jobban fordít-e a gép az embernél?</vt:lpstr>
      <vt:lpstr>Néhány szó az előadóról</vt:lpstr>
      <vt:lpstr>A Gépi fordítás  fajtái és nehézségei</vt:lpstr>
      <vt:lpstr>Gépi fordítás</vt:lpstr>
      <vt:lpstr>Fordítási nehézségek</vt:lpstr>
      <vt:lpstr>Enigma kódolás (1920)</vt:lpstr>
      <vt:lpstr>A gépi fordítás módszerei</vt:lpstr>
      <vt:lpstr>Statisztikai Gépi Fordítás (SMT)</vt:lpstr>
      <vt:lpstr>A SMT előnyei</vt:lpstr>
      <vt:lpstr>Az SMT fordítási stratégiája</vt:lpstr>
      <vt:lpstr>Nyelvmodell</vt:lpstr>
      <vt:lpstr>Fordítási modell</vt:lpstr>
      <vt:lpstr>Szószintű összekapcsolás</vt:lpstr>
      <vt:lpstr>Szószintű összekapcsolás</vt:lpstr>
      <vt:lpstr>Az SMT modellek különféle alkalmazásai (Saját kutatási tevékenységem a PhD alatt)</vt:lpstr>
      <vt:lpstr>Cigány-Magyar SMT</vt:lpstr>
      <vt:lpstr>Cigány-magyar SMT</vt:lpstr>
      <vt:lpstr>Példamondat (cigány-magyar)</vt:lpstr>
      <vt:lpstr>Morfémaalapú SMT  szórendi átrendezéssel</vt:lpstr>
      <vt:lpstr>Probléma</vt:lpstr>
      <vt:lpstr>Motiváció</vt:lpstr>
      <vt:lpstr>Módszer</vt:lpstr>
      <vt:lpstr>Átrendezési példák</vt:lpstr>
      <vt:lpstr>Példamondat függőségi elemzéssel</vt:lpstr>
      <vt:lpstr>Példamondat függőségi elemzéssel</vt:lpstr>
      <vt:lpstr>Példamondat függőségi elemzéssel</vt:lpstr>
      <vt:lpstr>Passzív szerkezet</vt:lpstr>
      <vt:lpstr>Birtokos szerkezet</vt:lpstr>
      <vt:lpstr>Morfémaalapú modell</vt:lpstr>
      <vt:lpstr>Morfémaalapú modell</vt:lpstr>
      <vt:lpstr>Eredmények – emberi kiértékelés</vt:lpstr>
      <vt:lpstr>STATISZTIKAI GÉPI FORDÍTÁS NAPJAINKBAN</vt:lpstr>
      <vt:lpstr>Neurális hálózat alapú  gépi fordítás</vt:lpstr>
      <vt:lpstr>Előrecsatolt neurális hálózat</vt:lpstr>
      <vt:lpstr>Neuronhálóalapú nyelvmodell</vt:lpstr>
      <vt:lpstr>Neuronhálóalapú nyelvmodell</vt:lpstr>
      <vt:lpstr>Visszacsatolt neurális hálózat</vt:lpstr>
      <vt:lpstr>A neurális gépi fordító szerkezete</vt:lpstr>
      <vt:lpstr>Enkóder működése</vt:lpstr>
      <vt:lpstr>Szóbeágyazás-modell (Mikolov et.al, 2013)</vt:lpstr>
      <vt:lpstr>Szóbeágyazás-modell (Mikolov et.al, 2013)</vt:lpstr>
      <vt:lpstr>Szóbeágyazás-modell (Siklósi és Novák, 2014)</vt:lpstr>
      <vt:lpstr>Enkóder működése</vt:lpstr>
      <vt:lpstr>Seq2Seq modell</vt:lpstr>
      <vt:lpstr>Dekóder működése</vt:lpstr>
      <vt:lpstr>RNN technológia gyengeségei</vt:lpstr>
      <vt:lpstr>Attention-based Model (Kyunghyun Cho, 2014)</vt:lpstr>
      <vt:lpstr>Attention-based Model [Kyunghyun Cho]</vt:lpstr>
      <vt:lpstr>Figyelmi modell működése</vt:lpstr>
      <vt:lpstr>Eredmények összehasonlítása</vt:lpstr>
      <vt:lpstr>Eredmény</vt:lpstr>
      <vt:lpstr>Példa</vt:lpstr>
      <vt:lpstr>Google cikke az NMT-ről</vt:lpstr>
      <vt:lpstr>SMT vs NMT hiba analízis</vt:lpstr>
      <vt:lpstr>SMT vs NMT hiba analízis</vt:lpstr>
      <vt:lpstr>Subword NMT</vt:lpstr>
      <vt:lpstr>Subword NMT</vt:lpstr>
      <vt:lpstr>A transzformer architektúra (Vaswani et al., 2017)</vt:lpstr>
      <vt:lpstr>A transzformer architektúra (Vaswani et al., 2017)</vt:lpstr>
      <vt:lpstr>A transzformer architektúra (Vaswani et al., 2017)</vt:lpstr>
      <vt:lpstr>Multi-head attention</vt:lpstr>
      <vt:lpstr>Multi-head attention</vt:lpstr>
      <vt:lpstr>Transformer NMT</vt:lpstr>
      <vt:lpstr>Meta AI: M2M 100 (Fan et al., 2020)</vt:lpstr>
      <vt:lpstr>Meta AI: NLLB-200 (NLLB Team et al, 2022)</vt:lpstr>
      <vt:lpstr>Nyelvtudományi Kutatóközpont eredményei</vt:lpstr>
      <vt:lpstr>Többnyelvű magyarcentrikus fordítórendszer (test_set_1)</vt:lpstr>
      <vt:lpstr>Többnyelvű magyarcentrikus fordítórendszer (flores_101)</vt:lpstr>
      <vt:lpstr>Példa fordítások: M2M100 Tuned</vt:lpstr>
      <vt:lpstr>Korpusz tisztítás</vt:lpstr>
      <vt:lpstr>GPT-3</vt:lpstr>
      <vt:lpstr>HILANCO GPTX fordítás</vt:lpstr>
      <vt:lpstr>GPT-3 (Inten.to benchmark)</vt:lpstr>
      <vt:lpstr>GPT-3 + fordító memória (Moslem et. al, 2023)</vt:lpstr>
      <vt:lpstr>PowerPoint bemutató</vt:lpstr>
      <vt:lpstr>PowerPoint bemutató</vt:lpstr>
      <vt:lpstr>Domain-adaptáció</vt:lpstr>
      <vt:lpstr>Formázás fordítása (docx fordítás)</vt:lpstr>
      <vt:lpstr>PowerPoint bemutató</vt:lpstr>
      <vt:lpstr>Nikon angol→japán</vt:lpstr>
      <vt:lpstr>2021 Custom.mt benchmark</vt:lpstr>
      <vt:lpstr>2021 Custom.mt benchmark</vt:lpstr>
      <vt:lpstr>Hivatkozások</vt:lpstr>
      <vt:lpstr>Hivatkozások</vt:lpstr>
      <vt:lpstr>Köszönöm a figyelmet</vt:lpstr>
    </vt:vector>
  </TitlesOfParts>
  <Company>SZAK Publishers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PG</dc:creator>
  <cp:lastModifiedBy>Laki László</cp:lastModifiedBy>
  <cp:revision>651</cp:revision>
  <cp:lastPrinted>2008-04-09T06:59:16Z</cp:lastPrinted>
  <dcterms:created xsi:type="dcterms:W3CDTF">2004-02-24T14:29:47Z</dcterms:created>
  <dcterms:modified xsi:type="dcterms:W3CDTF">2023-02-23T07:44:40Z</dcterms:modified>
</cp:coreProperties>
</file>